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handoutMasterIdLst>
    <p:handoutMasterId r:id="rId59"/>
  </p:handoutMasterIdLst>
  <p:sldIdLst>
    <p:sldId id="256" r:id="rId2"/>
    <p:sldId id="273" r:id="rId3"/>
    <p:sldId id="258" r:id="rId4"/>
    <p:sldId id="359" r:id="rId5"/>
    <p:sldId id="362" r:id="rId6"/>
    <p:sldId id="414" r:id="rId7"/>
    <p:sldId id="381" r:id="rId8"/>
    <p:sldId id="357" r:id="rId9"/>
    <p:sldId id="365" r:id="rId10"/>
    <p:sldId id="361" r:id="rId11"/>
    <p:sldId id="394" r:id="rId12"/>
    <p:sldId id="412" r:id="rId13"/>
    <p:sldId id="415" r:id="rId14"/>
    <p:sldId id="428" r:id="rId15"/>
    <p:sldId id="364" r:id="rId16"/>
    <p:sldId id="417" r:id="rId17"/>
    <p:sldId id="418" r:id="rId18"/>
    <p:sldId id="419" r:id="rId19"/>
    <p:sldId id="422" r:id="rId20"/>
    <p:sldId id="420" r:id="rId21"/>
    <p:sldId id="421" r:id="rId22"/>
    <p:sldId id="427" r:id="rId23"/>
    <p:sldId id="392" r:id="rId24"/>
    <p:sldId id="429" r:id="rId25"/>
    <p:sldId id="397" r:id="rId26"/>
    <p:sldId id="402" r:id="rId27"/>
    <p:sldId id="430" r:id="rId28"/>
    <p:sldId id="431" r:id="rId29"/>
    <p:sldId id="398" r:id="rId30"/>
    <p:sldId id="399" r:id="rId31"/>
    <p:sldId id="400" r:id="rId32"/>
    <p:sldId id="401" r:id="rId33"/>
    <p:sldId id="382" r:id="rId34"/>
    <p:sldId id="376" r:id="rId35"/>
    <p:sldId id="404" r:id="rId36"/>
    <p:sldId id="396" r:id="rId37"/>
    <p:sldId id="379" r:id="rId38"/>
    <p:sldId id="380" r:id="rId39"/>
    <p:sldId id="378" r:id="rId40"/>
    <p:sldId id="377" r:id="rId41"/>
    <p:sldId id="383" r:id="rId42"/>
    <p:sldId id="384" r:id="rId43"/>
    <p:sldId id="407" r:id="rId44"/>
    <p:sldId id="385" r:id="rId45"/>
    <p:sldId id="387" r:id="rId46"/>
    <p:sldId id="386" r:id="rId47"/>
    <p:sldId id="388" r:id="rId48"/>
    <p:sldId id="405" r:id="rId49"/>
    <p:sldId id="389" r:id="rId50"/>
    <p:sldId id="408" r:id="rId51"/>
    <p:sldId id="390" r:id="rId52"/>
    <p:sldId id="409" r:id="rId53"/>
    <p:sldId id="391" r:id="rId54"/>
    <p:sldId id="410" r:id="rId55"/>
    <p:sldId id="403" r:id="rId56"/>
    <p:sldId id="268" r:id="rId57"/>
  </p:sldIdLst>
  <p:sldSz cx="12192000" cy="6858000"/>
  <p:notesSz cx="6888163" cy="100203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Style à thème 1 - Accentuation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Style à thème 2 - Accentuation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Style à thème 2 - Accentuation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Style à thème 2 - Accentuation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Style léger 3 - Accentuation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Style léger 3 - Accentuation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8EC20E35-A176-4012-BC5E-935CFFF8708E}" styleName="Style moyen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280" autoAdjust="0"/>
  </p:normalViewPr>
  <p:slideViewPr>
    <p:cSldViewPr snapToGrid="0">
      <p:cViewPr>
        <p:scale>
          <a:sx n="75" d="100"/>
          <a:sy n="75" d="100"/>
        </p:scale>
        <p:origin x="1218" y="8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illaume Chervet" userId="e88f94f109999b9b" providerId="LiveId" clId="{75B58181-A3EC-4C66-A3F3-570BAA23F33A}"/>
    <pc:docChg chg="undo custSel delSld modSld">
      <pc:chgData name="Guillaume Chervet" userId="e88f94f109999b9b" providerId="LiveId" clId="{75B58181-A3EC-4C66-A3F3-570BAA23F33A}" dt="2018-02-18T18:14:21.326" v="39"/>
      <pc:docMkLst>
        <pc:docMk/>
      </pc:docMkLst>
      <pc:sldChg chg="modSp">
        <pc:chgData name="Guillaume Chervet" userId="e88f94f109999b9b" providerId="LiveId" clId="{75B58181-A3EC-4C66-A3F3-570BAA23F33A}" dt="2018-02-18T16:41:03.671" v="1" actId="20577"/>
        <pc:sldMkLst>
          <pc:docMk/>
          <pc:sldMk cId="3336855111" sldId="256"/>
        </pc:sldMkLst>
        <pc:spChg chg="mod">
          <ac:chgData name="Guillaume Chervet" userId="e88f94f109999b9b" providerId="LiveId" clId="{75B58181-A3EC-4C66-A3F3-570BAA23F33A}" dt="2018-02-18T16:41:03.671" v="1" actId="20577"/>
          <ac:spMkLst>
            <pc:docMk/>
            <pc:sldMk cId="3336855111" sldId="256"/>
            <ac:spMk id="3" creationId="{00000000-0000-0000-0000-000000000000}"/>
          </ac:spMkLst>
        </pc:spChg>
      </pc:sldChg>
      <pc:sldChg chg="modSp">
        <pc:chgData name="Guillaume Chervet" userId="e88f94f109999b9b" providerId="LiveId" clId="{75B58181-A3EC-4C66-A3F3-570BAA23F33A}" dt="2018-02-18T18:13:07.270" v="36" actId="20577"/>
        <pc:sldMkLst>
          <pc:docMk/>
          <pc:sldMk cId="3272386914" sldId="268"/>
        </pc:sldMkLst>
        <pc:spChg chg="mod">
          <ac:chgData name="Guillaume Chervet" userId="e88f94f109999b9b" providerId="LiveId" clId="{75B58181-A3EC-4C66-A3F3-570BAA23F33A}" dt="2018-02-18T18:13:07.270" v="36" actId="20577"/>
          <ac:spMkLst>
            <pc:docMk/>
            <pc:sldMk cId="3272386914" sldId="268"/>
            <ac:spMk id="3" creationId="{00000000-0000-0000-0000-000000000000}"/>
          </ac:spMkLst>
        </pc:spChg>
      </pc:sldChg>
      <pc:sldChg chg="modSp">
        <pc:chgData name="Guillaume Chervet" userId="e88f94f109999b9b" providerId="LiveId" clId="{75B58181-A3EC-4C66-A3F3-570BAA23F33A}" dt="2018-02-18T16:52:34.244" v="15" actId="20577"/>
        <pc:sldMkLst>
          <pc:docMk/>
          <pc:sldMk cId="2480309315" sldId="356"/>
        </pc:sldMkLst>
        <pc:spChg chg="mod">
          <ac:chgData name="Guillaume Chervet" userId="e88f94f109999b9b" providerId="LiveId" clId="{75B58181-A3EC-4C66-A3F3-570BAA23F33A}" dt="2018-02-18T16:52:01.648" v="11" actId="20577"/>
          <ac:spMkLst>
            <pc:docMk/>
            <pc:sldMk cId="2480309315" sldId="356"/>
            <ac:spMk id="9" creationId="{00000000-0000-0000-0000-000000000000}"/>
          </ac:spMkLst>
        </pc:spChg>
        <pc:spChg chg="mod">
          <ac:chgData name="Guillaume Chervet" userId="e88f94f109999b9b" providerId="LiveId" clId="{75B58181-A3EC-4C66-A3F3-570BAA23F33A}" dt="2018-02-18T16:52:34.244" v="15" actId="20577"/>
          <ac:spMkLst>
            <pc:docMk/>
            <pc:sldMk cId="2480309315" sldId="356"/>
            <ac:spMk id="12" creationId="{00000000-0000-0000-0000-000000000000}"/>
          </ac:spMkLst>
        </pc:spChg>
      </pc:sldChg>
      <pc:sldChg chg="del">
        <pc:chgData name="Guillaume Chervet" userId="e88f94f109999b9b" providerId="LiveId" clId="{75B58181-A3EC-4C66-A3F3-570BAA23F33A}" dt="2018-02-18T18:14:02.343" v="37" actId="2696"/>
        <pc:sldMkLst>
          <pc:docMk/>
          <pc:sldMk cId="729471999" sldId="358"/>
        </pc:sldMkLst>
      </pc:sldChg>
      <pc:sldChg chg="modSp">
        <pc:chgData name="Guillaume Chervet" userId="e88f94f109999b9b" providerId="LiveId" clId="{75B58181-A3EC-4C66-A3F3-570BAA23F33A}" dt="2018-02-18T16:59:48.263" v="20" actId="207"/>
        <pc:sldMkLst>
          <pc:docMk/>
          <pc:sldMk cId="839413390" sldId="369"/>
        </pc:sldMkLst>
        <pc:graphicFrameChg chg="modGraphic">
          <ac:chgData name="Guillaume Chervet" userId="e88f94f109999b9b" providerId="LiveId" clId="{75B58181-A3EC-4C66-A3F3-570BAA23F33A}" dt="2018-02-18T16:59:48.263" v="20" actId="207"/>
          <ac:graphicFrameMkLst>
            <pc:docMk/>
            <pc:sldMk cId="839413390" sldId="369"/>
            <ac:graphicFrameMk id="6" creationId="{00000000-0000-0000-0000-000000000000}"/>
          </ac:graphicFrameMkLst>
        </pc:graphicFrameChg>
      </pc:sldChg>
      <pc:sldChg chg="modSp">
        <pc:chgData name="Guillaume Chervet" userId="e88f94f109999b9b" providerId="LiveId" clId="{75B58181-A3EC-4C66-A3F3-570BAA23F33A}" dt="2018-02-18T17:00:42.743" v="22" actId="207"/>
        <pc:sldMkLst>
          <pc:docMk/>
          <pc:sldMk cId="2088362108" sldId="370"/>
        </pc:sldMkLst>
        <pc:graphicFrameChg chg="modGraphic">
          <ac:chgData name="Guillaume Chervet" userId="e88f94f109999b9b" providerId="LiveId" clId="{75B58181-A3EC-4C66-A3F3-570BAA23F33A}" dt="2018-02-18T17:00:42.743" v="22" actId="207"/>
          <ac:graphicFrameMkLst>
            <pc:docMk/>
            <pc:sldMk cId="2088362108" sldId="370"/>
            <ac:graphicFrameMk id="6" creationId="{00000000-0000-0000-0000-000000000000}"/>
          </ac:graphicFrameMkLst>
        </pc:graphicFrameChg>
      </pc:sldChg>
      <pc:sldChg chg="modSp">
        <pc:chgData name="Guillaume Chervet" userId="e88f94f109999b9b" providerId="LiveId" clId="{75B58181-A3EC-4C66-A3F3-570BAA23F33A}" dt="2018-02-18T18:07:19.915" v="32" actId="1076"/>
        <pc:sldMkLst>
          <pc:docMk/>
          <pc:sldMk cId="1022089184" sldId="383"/>
        </pc:sldMkLst>
        <pc:spChg chg="mod">
          <ac:chgData name="Guillaume Chervet" userId="e88f94f109999b9b" providerId="LiveId" clId="{75B58181-A3EC-4C66-A3F3-570BAA23F33A}" dt="2018-02-18T18:07:19.915" v="32" actId="1076"/>
          <ac:spMkLst>
            <pc:docMk/>
            <pc:sldMk cId="1022089184" sldId="383"/>
            <ac:spMk id="59" creationId="{00000000-0000-0000-0000-000000000000}"/>
          </ac:spMkLst>
        </pc:spChg>
      </pc:sldChg>
      <pc:sldChg chg="modSp">
        <pc:chgData name="Guillaume Chervet" userId="e88f94f109999b9b" providerId="LiveId" clId="{75B58181-A3EC-4C66-A3F3-570BAA23F33A}" dt="2018-02-18T18:07:26.337" v="34" actId="27636"/>
        <pc:sldMkLst>
          <pc:docMk/>
          <pc:sldMk cId="4250000619" sldId="384"/>
        </pc:sldMkLst>
        <pc:spChg chg="mod">
          <ac:chgData name="Guillaume Chervet" userId="e88f94f109999b9b" providerId="LiveId" clId="{75B58181-A3EC-4C66-A3F3-570BAA23F33A}" dt="2018-02-18T18:07:26.337" v="34" actId="27636"/>
          <ac:spMkLst>
            <pc:docMk/>
            <pc:sldMk cId="4250000619" sldId="384"/>
            <ac:spMk id="59" creationId="{00000000-0000-0000-0000-000000000000}"/>
          </ac:spMkLst>
        </pc:spChg>
      </pc:sldChg>
      <pc:sldChg chg="modSp">
        <pc:chgData name="Guillaume Chervet" userId="e88f94f109999b9b" providerId="LiveId" clId="{75B58181-A3EC-4C66-A3F3-570BAA23F33A}" dt="2018-02-18T18:14:21.326" v="39"/>
        <pc:sldMkLst>
          <pc:docMk/>
          <pc:sldMk cId="2919905513" sldId="411"/>
        </pc:sldMkLst>
        <pc:spChg chg="mod">
          <ac:chgData name="Guillaume Chervet" userId="e88f94f109999b9b" providerId="LiveId" clId="{75B58181-A3EC-4C66-A3F3-570BAA23F33A}" dt="2018-02-18T18:14:21.326" v="39"/>
          <ac:spMkLst>
            <pc:docMk/>
            <pc:sldMk cId="2919905513" sldId="411"/>
            <ac:spMk id="3" creationId="{00000000-0000-0000-0000-000000000000}"/>
          </ac:spMkLst>
        </pc:spChg>
      </pc:sldChg>
    </pc:docChg>
  </pc:docChgLst>
</pc:chgInfo>
</file>

<file path=ppt/diagrams/_rels/data1.xml.rels><?xml version="1.0" encoding="UTF-8" standalone="yes"?>
<Relationships xmlns="http://schemas.openxmlformats.org/package/2006/relationships"><Relationship Id="rId2" Type="http://schemas.openxmlformats.org/officeDocument/2006/relationships/hyperlink" Target="https://jwt.io/" TargetMode="External"/><Relationship Id="rId1" Type="http://schemas.openxmlformats.org/officeDocument/2006/relationships/hyperlink" Target="https://tools.ietf.org/html/rfc7519" TargetMode="External"/></Relationships>
</file>

<file path=ppt/diagrams/_rels/drawing1.xml.rels><?xml version="1.0" encoding="UTF-8" standalone="yes"?>
<Relationships xmlns="http://schemas.openxmlformats.org/package/2006/relationships"><Relationship Id="rId2" Type="http://schemas.openxmlformats.org/officeDocument/2006/relationships/hyperlink" Target="https://tools.ietf.org/html/rfc7519" TargetMode="External"/><Relationship Id="rId1" Type="http://schemas.openxmlformats.org/officeDocument/2006/relationships/hyperlink" Target="https://jwt.io/"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D150D5-4F75-4E55-A2F2-F7DC0BDF03F5}" type="doc">
      <dgm:prSet loTypeId="urn:microsoft.com/office/officeart/2005/8/layout/process4" loCatId="process" qsTypeId="urn:microsoft.com/office/officeart/2005/8/quickstyle/simple1" qsCatId="simple" csTypeId="urn:microsoft.com/office/officeart/2005/8/colors/colorful2" csCatId="colorful"/>
      <dgm:spPr/>
      <dgm:t>
        <a:bodyPr/>
        <a:lstStyle/>
        <a:p>
          <a:endParaRPr lang="en-US"/>
        </a:p>
      </dgm:t>
    </dgm:pt>
    <dgm:pt modelId="{C91FCB8E-FAD8-423E-926E-79A9EF19ADF5}">
      <dgm:prSet/>
      <dgm:spPr/>
      <dgm:t>
        <a:bodyPr/>
        <a:lstStyle/>
        <a:p>
          <a:r>
            <a:rPr lang="en-US" dirty="0"/>
            <a:t>JSON Web Token (JWT) is an open standard (</a:t>
          </a:r>
          <a:r>
            <a:rPr lang="en-US" dirty="0">
              <a:hlinkClick xmlns:r="http://schemas.openxmlformats.org/officeDocument/2006/relationships" r:id="rId1"/>
            </a:rPr>
            <a:t>RFC 7519</a:t>
          </a:r>
          <a:r>
            <a:rPr lang="en-US" dirty="0"/>
            <a:t>) that defines a compact and self-contained way for securely transmitting information between parties as a JSON object. This information can be verified and trusted because it is digitally signed. JWTs can be signed using a secret (with the </a:t>
          </a:r>
          <a:r>
            <a:rPr lang="en-US" b="1" dirty="0"/>
            <a:t>HMAC</a:t>
          </a:r>
          <a:r>
            <a:rPr lang="en-US" dirty="0"/>
            <a:t> algorithm) or a public/private key pair using </a:t>
          </a:r>
          <a:r>
            <a:rPr lang="en-US" b="1" dirty="0"/>
            <a:t>RSA</a:t>
          </a:r>
          <a:r>
            <a:rPr lang="en-US" dirty="0"/>
            <a:t>.</a:t>
          </a:r>
        </a:p>
      </dgm:t>
    </dgm:pt>
    <dgm:pt modelId="{EE730248-9155-41DC-86EB-D6FFE757ED3A}" type="parTrans" cxnId="{50244F4C-A512-4589-9D44-1FB62DFF4387}">
      <dgm:prSet/>
      <dgm:spPr/>
      <dgm:t>
        <a:bodyPr/>
        <a:lstStyle/>
        <a:p>
          <a:endParaRPr lang="en-US"/>
        </a:p>
      </dgm:t>
    </dgm:pt>
    <dgm:pt modelId="{FC6290F4-4ECE-47EB-B33A-77F4CC3E0E32}" type="sibTrans" cxnId="{50244F4C-A512-4589-9D44-1FB62DFF4387}">
      <dgm:prSet/>
      <dgm:spPr/>
      <dgm:t>
        <a:bodyPr/>
        <a:lstStyle/>
        <a:p>
          <a:endParaRPr lang="en-US"/>
        </a:p>
      </dgm:t>
    </dgm:pt>
    <dgm:pt modelId="{33E8A1F0-6033-40F6-AD07-DF4D9A652A96}">
      <dgm:prSet/>
      <dgm:spPr/>
      <dgm:t>
        <a:bodyPr/>
        <a:lstStyle/>
        <a:p>
          <a:r>
            <a:rPr lang="en-US" dirty="0"/>
            <a:t>Let's explain some concepts of this definition further.</a:t>
          </a:r>
        </a:p>
      </dgm:t>
    </dgm:pt>
    <dgm:pt modelId="{08807BC8-019C-490B-B54D-88D900A1E5A5}" type="parTrans" cxnId="{E2D58F64-B713-4938-AA39-A8D06571D6C7}">
      <dgm:prSet/>
      <dgm:spPr/>
      <dgm:t>
        <a:bodyPr/>
        <a:lstStyle/>
        <a:p>
          <a:endParaRPr lang="en-US"/>
        </a:p>
      </dgm:t>
    </dgm:pt>
    <dgm:pt modelId="{6E979367-EF51-4240-9B33-6FDC27E48B2D}" type="sibTrans" cxnId="{E2D58F64-B713-4938-AA39-A8D06571D6C7}">
      <dgm:prSet/>
      <dgm:spPr/>
      <dgm:t>
        <a:bodyPr/>
        <a:lstStyle/>
        <a:p>
          <a:endParaRPr lang="en-US"/>
        </a:p>
      </dgm:t>
    </dgm:pt>
    <dgm:pt modelId="{BEA96045-0E4E-494F-8763-656CC13575AF}">
      <dgm:prSet/>
      <dgm:spPr/>
      <dgm:t>
        <a:bodyPr/>
        <a:lstStyle/>
        <a:p>
          <a:r>
            <a:rPr lang="en-US" b="1" dirty="0"/>
            <a:t>Compact</a:t>
          </a:r>
          <a:r>
            <a:rPr lang="en-US" dirty="0"/>
            <a:t>: Because of their smaller size, JWTs can be sent through a URL, POST parameter, or inside an HTTP header. Additionally, the smaller size means transmission is fast.</a:t>
          </a:r>
        </a:p>
      </dgm:t>
    </dgm:pt>
    <dgm:pt modelId="{8C87144B-DC70-4256-BBED-E7982B5418FB}" type="parTrans" cxnId="{4486CDD6-9D49-4FAA-AFCD-DB6D69A8B7CD}">
      <dgm:prSet/>
      <dgm:spPr/>
      <dgm:t>
        <a:bodyPr/>
        <a:lstStyle/>
        <a:p>
          <a:endParaRPr lang="en-US"/>
        </a:p>
      </dgm:t>
    </dgm:pt>
    <dgm:pt modelId="{A68ECFFF-371D-439F-BA44-9B16D82A16C1}" type="sibTrans" cxnId="{4486CDD6-9D49-4FAA-AFCD-DB6D69A8B7CD}">
      <dgm:prSet/>
      <dgm:spPr/>
      <dgm:t>
        <a:bodyPr/>
        <a:lstStyle/>
        <a:p>
          <a:endParaRPr lang="en-US"/>
        </a:p>
      </dgm:t>
    </dgm:pt>
    <dgm:pt modelId="{268010DF-9CF5-4773-B03B-D955AD31F20F}">
      <dgm:prSet/>
      <dgm:spPr/>
      <dgm:t>
        <a:bodyPr/>
        <a:lstStyle/>
        <a:p>
          <a:r>
            <a:rPr lang="en-US" b="1"/>
            <a:t>Self-contained</a:t>
          </a:r>
          <a:r>
            <a:rPr lang="en-US"/>
            <a:t>: The payload contains all the required information about the user, avoiding the need to query the database more than once.</a:t>
          </a:r>
        </a:p>
      </dgm:t>
    </dgm:pt>
    <dgm:pt modelId="{97C1B0B4-03F8-45AF-A843-202C47BD66F6}" type="parTrans" cxnId="{0872CA3D-F67E-4331-B905-82659973A9F7}">
      <dgm:prSet/>
      <dgm:spPr/>
      <dgm:t>
        <a:bodyPr/>
        <a:lstStyle/>
        <a:p>
          <a:endParaRPr lang="en-US"/>
        </a:p>
      </dgm:t>
    </dgm:pt>
    <dgm:pt modelId="{5999DAC6-7C4C-4C27-B200-C1B8806D4001}" type="sibTrans" cxnId="{0872CA3D-F67E-4331-B905-82659973A9F7}">
      <dgm:prSet/>
      <dgm:spPr/>
      <dgm:t>
        <a:bodyPr/>
        <a:lstStyle/>
        <a:p>
          <a:endParaRPr lang="en-US"/>
        </a:p>
      </dgm:t>
    </dgm:pt>
    <dgm:pt modelId="{935CBBD8-9CE4-4B4F-807D-7005C082337D}">
      <dgm:prSet custT="1"/>
      <dgm:spPr/>
      <dgm:t>
        <a:bodyPr/>
        <a:lstStyle/>
        <a:p>
          <a:r>
            <a:rPr lang="en-US" sz="2800" dirty="0">
              <a:hlinkClick xmlns:r="http://schemas.openxmlformats.org/officeDocument/2006/relationships" r:id="rId2"/>
            </a:rPr>
            <a:t>https://jwt.io</a:t>
          </a:r>
          <a:endParaRPr lang="en-US" sz="2800" dirty="0"/>
        </a:p>
      </dgm:t>
    </dgm:pt>
    <dgm:pt modelId="{1EAA3A62-6717-4240-B5AA-379F450768BD}" type="parTrans" cxnId="{13CD6ABD-061D-4069-A27D-706394831D51}">
      <dgm:prSet/>
      <dgm:spPr/>
      <dgm:t>
        <a:bodyPr/>
        <a:lstStyle/>
        <a:p>
          <a:endParaRPr lang="en-US"/>
        </a:p>
      </dgm:t>
    </dgm:pt>
    <dgm:pt modelId="{3B306546-25FA-47AF-B764-11B80CD38B87}" type="sibTrans" cxnId="{13CD6ABD-061D-4069-A27D-706394831D51}">
      <dgm:prSet/>
      <dgm:spPr/>
      <dgm:t>
        <a:bodyPr/>
        <a:lstStyle/>
        <a:p>
          <a:endParaRPr lang="en-US"/>
        </a:p>
      </dgm:t>
    </dgm:pt>
    <dgm:pt modelId="{B8451E04-F06C-4334-A2DD-519FBB32644C}" type="pres">
      <dgm:prSet presAssocID="{88D150D5-4F75-4E55-A2F2-F7DC0BDF03F5}" presName="Name0" presStyleCnt="0">
        <dgm:presLayoutVars>
          <dgm:dir/>
          <dgm:animLvl val="lvl"/>
          <dgm:resizeHandles val="exact"/>
        </dgm:presLayoutVars>
      </dgm:prSet>
      <dgm:spPr/>
    </dgm:pt>
    <dgm:pt modelId="{116D7D91-33D1-4AB0-9CE2-F94599416AB5}" type="pres">
      <dgm:prSet presAssocID="{33E8A1F0-6033-40F6-AD07-DF4D9A652A96}" presName="boxAndChildren" presStyleCnt="0"/>
      <dgm:spPr/>
    </dgm:pt>
    <dgm:pt modelId="{D406B559-E295-47C6-ABB5-9EF6A0E9B39E}" type="pres">
      <dgm:prSet presAssocID="{33E8A1F0-6033-40F6-AD07-DF4D9A652A96}" presName="parentTextBox" presStyleLbl="node1" presStyleIdx="0" presStyleCnt="2"/>
      <dgm:spPr/>
    </dgm:pt>
    <dgm:pt modelId="{8479BB24-71CD-498C-8D4E-156784B58CFA}" type="pres">
      <dgm:prSet presAssocID="{33E8A1F0-6033-40F6-AD07-DF4D9A652A96}" presName="entireBox" presStyleLbl="node1" presStyleIdx="0" presStyleCnt="2"/>
      <dgm:spPr/>
    </dgm:pt>
    <dgm:pt modelId="{B3B5B6C0-993A-41CB-9584-F8476B55FDF8}" type="pres">
      <dgm:prSet presAssocID="{33E8A1F0-6033-40F6-AD07-DF4D9A652A96}" presName="descendantBox" presStyleCnt="0"/>
      <dgm:spPr/>
    </dgm:pt>
    <dgm:pt modelId="{496CDA3F-3722-493F-AAE3-08C4A1D05124}" type="pres">
      <dgm:prSet presAssocID="{BEA96045-0E4E-494F-8763-656CC13575AF}" presName="childTextBox" presStyleLbl="fgAccFollowNode1" presStyleIdx="0" presStyleCnt="3">
        <dgm:presLayoutVars>
          <dgm:bulletEnabled val="1"/>
        </dgm:presLayoutVars>
      </dgm:prSet>
      <dgm:spPr/>
    </dgm:pt>
    <dgm:pt modelId="{A49E1827-22D7-4016-B3F4-DEE0A8C34008}" type="pres">
      <dgm:prSet presAssocID="{268010DF-9CF5-4773-B03B-D955AD31F20F}" presName="childTextBox" presStyleLbl="fgAccFollowNode1" presStyleIdx="1" presStyleCnt="3">
        <dgm:presLayoutVars>
          <dgm:bulletEnabled val="1"/>
        </dgm:presLayoutVars>
      </dgm:prSet>
      <dgm:spPr/>
    </dgm:pt>
    <dgm:pt modelId="{6A77D29E-17C3-43AD-A7A3-FCAAE32E5713}" type="pres">
      <dgm:prSet presAssocID="{935CBBD8-9CE4-4B4F-807D-7005C082337D}" presName="childTextBox" presStyleLbl="fgAccFollowNode1" presStyleIdx="2" presStyleCnt="3">
        <dgm:presLayoutVars>
          <dgm:bulletEnabled val="1"/>
        </dgm:presLayoutVars>
      </dgm:prSet>
      <dgm:spPr/>
    </dgm:pt>
    <dgm:pt modelId="{1A97AA4E-D134-46ED-B189-68A2E8F26B71}" type="pres">
      <dgm:prSet presAssocID="{FC6290F4-4ECE-47EB-B33A-77F4CC3E0E32}" presName="sp" presStyleCnt="0"/>
      <dgm:spPr/>
    </dgm:pt>
    <dgm:pt modelId="{AFE742EF-F1C9-4A12-B22E-9430015D46E4}" type="pres">
      <dgm:prSet presAssocID="{C91FCB8E-FAD8-423E-926E-79A9EF19ADF5}" presName="arrowAndChildren" presStyleCnt="0"/>
      <dgm:spPr/>
    </dgm:pt>
    <dgm:pt modelId="{46FBEE00-A69A-47DF-AE94-294BC25FBEB4}" type="pres">
      <dgm:prSet presAssocID="{C91FCB8E-FAD8-423E-926E-79A9EF19ADF5}" presName="parentTextArrow" presStyleLbl="node1" presStyleIdx="1" presStyleCnt="2"/>
      <dgm:spPr/>
    </dgm:pt>
  </dgm:ptLst>
  <dgm:cxnLst>
    <dgm:cxn modelId="{E2CDB83B-BD01-4DCE-A406-3AA8E4E909F1}" type="presOf" srcId="{C91FCB8E-FAD8-423E-926E-79A9EF19ADF5}" destId="{46FBEE00-A69A-47DF-AE94-294BC25FBEB4}" srcOrd="0" destOrd="0" presId="urn:microsoft.com/office/officeart/2005/8/layout/process4"/>
    <dgm:cxn modelId="{0872CA3D-F67E-4331-B905-82659973A9F7}" srcId="{33E8A1F0-6033-40F6-AD07-DF4D9A652A96}" destId="{268010DF-9CF5-4773-B03B-D955AD31F20F}" srcOrd="1" destOrd="0" parTransId="{97C1B0B4-03F8-45AF-A843-202C47BD66F6}" sibTransId="{5999DAC6-7C4C-4C27-B200-C1B8806D4001}"/>
    <dgm:cxn modelId="{E2D58F64-B713-4938-AA39-A8D06571D6C7}" srcId="{88D150D5-4F75-4E55-A2F2-F7DC0BDF03F5}" destId="{33E8A1F0-6033-40F6-AD07-DF4D9A652A96}" srcOrd="1" destOrd="0" parTransId="{08807BC8-019C-490B-B54D-88D900A1E5A5}" sibTransId="{6E979367-EF51-4240-9B33-6FDC27E48B2D}"/>
    <dgm:cxn modelId="{50244F4C-A512-4589-9D44-1FB62DFF4387}" srcId="{88D150D5-4F75-4E55-A2F2-F7DC0BDF03F5}" destId="{C91FCB8E-FAD8-423E-926E-79A9EF19ADF5}" srcOrd="0" destOrd="0" parTransId="{EE730248-9155-41DC-86EB-D6FFE757ED3A}" sibTransId="{FC6290F4-4ECE-47EB-B33A-77F4CC3E0E32}"/>
    <dgm:cxn modelId="{AB501175-9DE9-4578-B07A-13090834BC4B}" type="presOf" srcId="{33E8A1F0-6033-40F6-AD07-DF4D9A652A96}" destId="{D406B559-E295-47C6-ABB5-9EF6A0E9B39E}" srcOrd="0" destOrd="0" presId="urn:microsoft.com/office/officeart/2005/8/layout/process4"/>
    <dgm:cxn modelId="{1CFD8E83-3BCE-488D-931B-B990968ADB91}" type="presOf" srcId="{33E8A1F0-6033-40F6-AD07-DF4D9A652A96}" destId="{8479BB24-71CD-498C-8D4E-156784B58CFA}" srcOrd="1" destOrd="0" presId="urn:microsoft.com/office/officeart/2005/8/layout/process4"/>
    <dgm:cxn modelId="{9E0AE9A7-CE3B-4C87-AE9B-5372F97EC7A6}" type="presOf" srcId="{88D150D5-4F75-4E55-A2F2-F7DC0BDF03F5}" destId="{B8451E04-F06C-4334-A2DD-519FBB32644C}" srcOrd="0" destOrd="0" presId="urn:microsoft.com/office/officeart/2005/8/layout/process4"/>
    <dgm:cxn modelId="{13CD6ABD-061D-4069-A27D-706394831D51}" srcId="{33E8A1F0-6033-40F6-AD07-DF4D9A652A96}" destId="{935CBBD8-9CE4-4B4F-807D-7005C082337D}" srcOrd="2" destOrd="0" parTransId="{1EAA3A62-6717-4240-B5AA-379F450768BD}" sibTransId="{3B306546-25FA-47AF-B764-11B80CD38B87}"/>
    <dgm:cxn modelId="{DC7AE8D5-159F-4314-BA37-D6477C7E884F}" type="presOf" srcId="{268010DF-9CF5-4773-B03B-D955AD31F20F}" destId="{A49E1827-22D7-4016-B3F4-DEE0A8C34008}" srcOrd="0" destOrd="0" presId="urn:microsoft.com/office/officeart/2005/8/layout/process4"/>
    <dgm:cxn modelId="{4486CDD6-9D49-4FAA-AFCD-DB6D69A8B7CD}" srcId="{33E8A1F0-6033-40F6-AD07-DF4D9A652A96}" destId="{BEA96045-0E4E-494F-8763-656CC13575AF}" srcOrd="0" destOrd="0" parTransId="{8C87144B-DC70-4256-BBED-E7982B5418FB}" sibTransId="{A68ECFFF-371D-439F-BA44-9B16D82A16C1}"/>
    <dgm:cxn modelId="{947E88DE-FEAE-446B-89BF-F05406A2A44B}" type="presOf" srcId="{BEA96045-0E4E-494F-8763-656CC13575AF}" destId="{496CDA3F-3722-493F-AAE3-08C4A1D05124}" srcOrd="0" destOrd="0" presId="urn:microsoft.com/office/officeart/2005/8/layout/process4"/>
    <dgm:cxn modelId="{5392B8E9-53FF-4B9C-BB8E-D5C8C7F6FAB8}" type="presOf" srcId="{935CBBD8-9CE4-4B4F-807D-7005C082337D}" destId="{6A77D29E-17C3-43AD-A7A3-FCAAE32E5713}" srcOrd="0" destOrd="0" presId="urn:microsoft.com/office/officeart/2005/8/layout/process4"/>
    <dgm:cxn modelId="{19DA8E65-7B4C-4379-9373-0BDDD768A11E}" type="presParOf" srcId="{B8451E04-F06C-4334-A2DD-519FBB32644C}" destId="{116D7D91-33D1-4AB0-9CE2-F94599416AB5}" srcOrd="0" destOrd="0" presId="urn:microsoft.com/office/officeart/2005/8/layout/process4"/>
    <dgm:cxn modelId="{44155BB0-5479-4981-B3CA-BD9ECC89250E}" type="presParOf" srcId="{116D7D91-33D1-4AB0-9CE2-F94599416AB5}" destId="{D406B559-E295-47C6-ABB5-9EF6A0E9B39E}" srcOrd="0" destOrd="0" presId="urn:microsoft.com/office/officeart/2005/8/layout/process4"/>
    <dgm:cxn modelId="{D0E31FE7-D189-4B1F-8DAA-4F257787EE32}" type="presParOf" srcId="{116D7D91-33D1-4AB0-9CE2-F94599416AB5}" destId="{8479BB24-71CD-498C-8D4E-156784B58CFA}" srcOrd="1" destOrd="0" presId="urn:microsoft.com/office/officeart/2005/8/layout/process4"/>
    <dgm:cxn modelId="{3F1E915E-369F-402E-9F96-6EB91CF53302}" type="presParOf" srcId="{116D7D91-33D1-4AB0-9CE2-F94599416AB5}" destId="{B3B5B6C0-993A-41CB-9584-F8476B55FDF8}" srcOrd="2" destOrd="0" presId="urn:microsoft.com/office/officeart/2005/8/layout/process4"/>
    <dgm:cxn modelId="{A485917A-008E-41E0-85B1-DEB7E08B0B9A}" type="presParOf" srcId="{B3B5B6C0-993A-41CB-9584-F8476B55FDF8}" destId="{496CDA3F-3722-493F-AAE3-08C4A1D05124}" srcOrd="0" destOrd="0" presId="urn:microsoft.com/office/officeart/2005/8/layout/process4"/>
    <dgm:cxn modelId="{90229FFB-24F5-4C32-8500-F48B9ECF3AF5}" type="presParOf" srcId="{B3B5B6C0-993A-41CB-9584-F8476B55FDF8}" destId="{A49E1827-22D7-4016-B3F4-DEE0A8C34008}" srcOrd="1" destOrd="0" presId="urn:microsoft.com/office/officeart/2005/8/layout/process4"/>
    <dgm:cxn modelId="{1B13D9A9-23C5-4491-AC88-A4A45B9BC2EF}" type="presParOf" srcId="{B3B5B6C0-993A-41CB-9584-F8476B55FDF8}" destId="{6A77D29E-17C3-43AD-A7A3-FCAAE32E5713}" srcOrd="2" destOrd="0" presId="urn:microsoft.com/office/officeart/2005/8/layout/process4"/>
    <dgm:cxn modelId="{EB0E2D72-9FD6-4F59-A266-06FB0F64471C}" type="presParOf" srcId="{B8451E04-F06C-4334-A2DD-519FBB32644C}" destId="{1A97AA4E-D134-46ED-B189-68A2E8F26B71}" srcOrd="1" destOrd="0" presId="urn:microsoft.com/office/officeart/2005/8/layout/process4"/>
    <dgm:cxn modelId="{CD309416-2807-4B06-88E6-9860FD65845F}" type="presParOf" srcId="{B8451E04-F06C-4334-A2DD-519FBB32644C}" destId="{AFE742EF-F1C9-4A12-B22E-9430015D46E4}" srcOrd="2" destOrd="0" presId="urn:microsoft.com/office/officeart/2005/8/layout/process4"/>
    <dgm:cxn modelId="{374B7BC3-F685-43AA-B232-9D766A8840FD}" type="presParOf" srcId="{AFE742EF-F1C9-4A12-B22E-9430015D46E4}" destId="{46FBEE00-A69A-47DF-AE94-294BC25FBEB4}"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79BB24-71CD-498C-8D4E-156784B58CFA}">
      <dsp:nvSpPr>
        <dsp:cNvPr id="0" name=""/>
        <dsp:cNvSpPr/>
      </dsp:nvSpPr>
      <dsp:spPr>
        <a:xfrm>
          <a:off x="0" y="3558996"/>
          <a:ext cx="7240043" cy="2335087"/>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Let's explain some concepts of this definition further.</a:t>
          </a:r>
        </a:p>
      </dsp:txBody>
      <dsp:txXfrm>
        <a:off x="0" y="3558996"/>
        <a:ext cx="7240043" cy="1260947"/>
      </dsp:txXfrm>
    </dsp:sp>
    <dsp:sp modelId="{496CDA3F-3722-493F-AAE3-08C4A1D05124}">
      <dsp:nvSpPr>
        <dsp:cNvPr id="0" name=""/>
        <dsp:cNvSpPr/>
      </dsp:nvSpPr>
      <dsp:spPr>
        <a:xfrm>
          <a:off x="3535" y="4773242"/>
          <a:ext cx="2410990" cy="107414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US" sz="1200" b="1" kern="1200" dirty="0"/>
            <a:t>Compact</a:t>
          </a:r>
          <a:r>
            <a:rPr lang="en-US" sz="1200" kern="1200" dirty="0"/>
            <a:t>: Because of their smaller size, JWTs can be sent through a URL, POST parameter, or inside an HTTP header. Additionally, the smaller size means transmission is fast.</a:t>
          </a:r>
        </a:p>
      </dsp:txBody>
      <dsp:txXfrm>
        <a:off x="3535" y="4773242"/>
        <a:ext cx="2410990" cy="1074140"/>
      </dsp:txXfrm>
    </dsp:sp>
    <dsp:sp modelId="{A49E1827-22D7-4016-B3F4-DEE0A8C34008}">
      <dsp:nvSpPr>
        <dsp:cNvPr id="0" name=""/>
        <dsp:cNvSpPr/>
      </dsp:nvSpPr>
      <dsp:spPr>
        <a:xfrm>
          <a:off x="2414526" y="4773242"/>
          <a:ext cx="2410990" cy="1074140"/>
        </a:xfrm>
        <a:prstGeom prst="rect">
          <a:avLst/>
        </a:prstGeom>
        <a:solidFill>
          <a:schemeClr val="accent2">
            <a:tint val="40000"/>
            <a:alpha val="90000"/>
            <a:hueOff val="-424613"/>
            <a:satOff val="-37673"/>
            <a:lumOff val="-385"/>
            <a:alphaOff val="0"/>
          </a:schemeClr>
        </a:solidFill>
        <a:ln w="12700" cap="flat" cmpd="sng" algn="ctr">
          <a:solidFill>
            <a:schemeClr val="accent2">
              <a:tint val="40000"/>
              <a:alpha val="90000"/>
              <a:hueOff val="-424613"/>
              <a:satOff val="-37673"/>
              <a:lumOff val="-38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ctr" anchorCtr="0">
          <a:noAutofit/>
        </a:bodyPr>
        <a:lstStyle/>
        <a:p>
          <a:pPr marL="0" lvl="0" indent="0" algn="ctr" defTabSz="533400">
            <a:lnSpc>
              <a:spcPct val="90000"/>
            </a:lnSpc>
            <a:spcBef>
              <a:spcPct val="0"/>
            </a:spcBef>
            <a:spcAft>
              <a:spcPct val="35000"/>
            </a:spcAft>
            <a:buNone/>
          </a:pPr>
          <a:r>
            <a:rPr lang="en-US" sz="1200" b="1" kern="1200"/>
            <a:t>Self-contained</a:t>
          </a:r>
          <a:r>
            <a:rPr lang="en-US" sz="1200" kern="1200"/>
            <a:t>: The payload contains all the required information about the user, avoiding the need to query the database more than once.</a:t>
          </a:r>
        </a:p>
      </dsp:txBody>
      <dsp:txXfrm>
        <a:off x="2414526" y="4773242"/>
        <a:ext cx="2410990" cy="1074140"/>
      </dsp:txXfrm>
    </dsp:sp>
    <dsp:sp modelId="{6A77D29E-17C3-43AD-A7A3-FCAAE32E5713}">
      <dsp:nvSpPr>
        <dsp:cNvPr id="0" name=""/>
        <dsp:cNvSpPr/>
      </dsp:nvSpPr>
      <dsp:spPr>
        <a:xfrm>
          <a:off x="4825516" y="4773242"/>
          <a:ext cx="2410990" cy="1074140"/>
        </a:xfrm>
        <a:prstGeom prst="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35560" rIns="199136" bIns="35560" numCol="1" spcCol="1270" anchor="ctr" anchorCtr="0">
          <a:noAutofit/>
        </a:bodyPr>
        <a:lstStyle/>
        <a:p>
          <a:pPr marL="0" lvl="0" indent="0" algn="ctr" defTabSz="1244600">
            <a:lnSpc>
              <a:spcPct val="90000"/>
            </a:lnSpc>
            <a:spcBef>
              <a:spcPct val="0"/>
            </a:spcBef>
            <a:spcAft>
              <a:spcPct val="35000"/>
            </a:spcAft>
            <a:buNone/>
          </a:pPr>
          <a:r>
            <a:rPr lang="en-US" sz="2800" kern="1200" dirty="0">
              <a:hlinkClick xmlns:r="http://schemas.openxmlformats.org/officeDocument/2006/relationships" r:id="rId1"/>
            </a:rPr>
            <a:t>https://jwt.io</a:t>
          </a:r>
          <a:endParaRPr lang="en-US" sz="2800" kern="1200" dirty="0"/>
        </a:p>
      </dsp:txBody>
      <dsp:txXfrm>
        <a:off x="4825516" y="4773242"/>
        <a:ext cx="2410990" cy="1074140"/>
      </dsp:txXfrm>
    </dsp:sp>
    <dsp:sp modelId="{46FBEE00-A69A-47DF-AE94-294BC25FBEB4}">
      <dsp:nvSpPr>
        <dsp:cNvPr id="0" name=""/>
        <dsp:cNvSpPr/>
      </dsp:nvSpPr>
      <dsp:spPr>
        <a:xfrm rot="10800000">
          <a:off x="0" y="2659"/>
          <a:ext cx="7240043" cy="3591364"/>
        </a:xfrm>
        <a:prstGeom prst="upArrowCallou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JSON Web Token (JWT) is an open standard (</a:t>
          </a:r>
          <a:r>
            <a:rPr lang="en-US" sz="2200" kern="1200" dirty="0">
              <a:hlinkClick xmlns:r="http://schemas.openxmlformats.org/officeDocument/2006/relationships" r:id="rId2"/>
            </a:rPr>
            <a:t>RFC 7519</a:t>
          </a:r>
          <a:r>
            <a:rPr lang="en-US" sz="2200" kern="1200" dirty="0"/>
            <a:t>) that defines a compact and self-contained way for securely transmitting information between parties as a JSON object. This information can be verified and trusted because it is digitally signed. JWTs can be signed using a secret (with the </a:t>
          </a:r>
          <a:r>
            <a:rPr lang="en-US" sz="2200" b="1" kern="1200" dirty="0"/>
            <a:t>HMAC</a:t>
          </a:r>
          <a:r>
            <a:rPr lang="en-US" sz="2200" kern="1200" dirty="0"/>
            <a:t> algorithm) or a public/private key pair using </a:t>
          </a:r>
          <a:r>
            <a:rPr lang="en-US" sz="2200" b="1" kern="1200" dirty="0"/>
            <a:t>RSA</a:t>
          </a:r>
          <a:r>
            <a:rPr lang="en-US" sz="2200" kern="1200" dirty="0"/>
            <a:t>.</a:t>
          </a:r>
        </a:p>
      </dsp:txBody>
      <dsp:txXfrm rot="10800000">
        <a:off x="0" y="2659"/>
        <a:ext cx="7240043" cy="2333561"/>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84871" cy="502755"/>
          </a:xfrm>
          <a:prstGeom prst="rect">
            <a:avLst/>
          </a:prstGeom>
        </p:spPr>
        <p:txBody>
          <a:bodyPr vert="horz" lIns="96616" tIns="48308" rIns="96616" bIns="48308" rtlCol="0"/>
          <a:lstStyle>
            <a:lvl1pPr algn="l">
              <a:defRPr sz="1300"/>
            </a:lvl1pPr>
          </a:lstStyle>
          <a:p>
            <a:endParaRPr lang="fr-FR"/>
          </a:p>
        </p:txBody>
      </p:sp>
      <p:sp>
        <p:nvSpPr>
          <p:cNvPr id="3" name="Espace réservé de la date 2"/>
          <p:cNvSpPr>
            <a:spLocks noGrp="1"/>
          </p:cNvSpPr>
          <p:nvPr>
            <p:ph type="dt" sz="quarter" idx="1"/>
          </p:nvPr>
        </p:nvSpPr>
        <p:spPr>
          <a:xfrm>
            <a:off x="3901698" y="0"/>
            <a:ext cx="2984871" cy="502755"/>
          </a:xfrm>
          <a:prstGeom prst="rect">
            <a:avLst/>
          </a:prstGeom>
        </p:spPr>
        <p:txBody>
          <a:bodyPr vert="horz" lIns="96616" tIns="48308" rIns="96616" bIns="48308" rtlCol="0"/>
          <a:lstStyle>
            <a:lvl1pPr algn="r">
              <a:defRPr sz="1300"/>
            </a:lvl1pPr>
          </a:lstStyle>
          <a:p>
            <a:fld id="{92C0ECB4-1DA6-4958-A0CF-A11808127F66}" type="datetimeFigureOut">
              <a:rPr lang="fr-FR" smtClean="0"/>
              <a:t>20/03/2020</a:t>
            </a:fld>
            <a:endParaRPr lang="fr-FR"/>
          </a:p>
        </p:txBody>
      </p:sp>
      <p:sp>
        <p:nvSpPr>
          <p:cNvPr id="4" name="Espace réservé du pied de page 3"/>
          <p:cNvSpPr>
            <a:spLocks noGrp="1"/>
          </p:cNvSpPr>
          <p:nvPr>
            <p:ph type="ftr" sz="quarter" idx="2"/>
          </p:nvPr>
        </p:nvSpPr>
        <p:spPr>
          <a:xfrm>
            <a:off x="0" y="9517547"/>
            <a:ext cx="2984871" cy="502754"/>
          </a:xfrm>
          <a:prstGeom prst="rect">
            <a:avLst/>
          </a:prstGeom>
        </p:spPr>
        <p:txBody>
          <a:bodyPr vert="horz" lIns="96616" tIns="48308" rIns="96616" bIns="48308" rtlCol="0" anchor="b"/>
          <a:lstStyle>
            <a:lvl1pPr algn="l">
              <a:defRPr sz="1300"/>
            </a:lvl1pPr>
          </a:lstStyle>
          <a:p>
            <a:endParaRPr lang="fr-FR"/>
          </a:p>
        </p:txBody>
      </p:sp>
      <p:sp>
        <p:nvSpPr>
          <p:cNvPr id="5" name="Espace réservé du numéro de diapositive 4"/>
          <p:cNvSpPr>
            <a:spLocks noGrp="1"/>
          </p:cNvSpPr>
          <p:nvPr>
            <p:ph type="sldNum" sz="quarter" idx="3"/>
          </p:nvPr>
        </p:nvSpPr>
        <p:spPr>
          <a:xfrm>
            <a:off x="3901698" y="9517547"/>
            <a:ext cx="2984871" cy="502754"/>
          </a:xfrm>
          <a:prstGeom prst="rect">
            <a:avLst/>
          </a:prstGeom>
        </p:spPr>
        <p:txBody>
          <a:bodyPr vert="horz" lIns="96616" tIns="48308" rIns="96616" bIns="48308" rtlCol="0" anchor="b"/>
          <a:lstStyle>
            <a:lvl1pPr algn="r">
              <a:defRPr sz="1300"/>
            </a:lvl1pPr>
          </a:lstStyle>
          <a:p>
            <a:fld id="{6D4D9825-B818-4987-A363-A75C9161194C}" type="slidenum">
              <a:rPr lang="fr-FR" smtClean="0"/>
              <a:t>‹N°›</a:t>
            </a:fld>
            <a:endParaRPr lang="fr-FR"/>
          </a:p>
        </p:txBody>
      </p:sp>
    </p:spTree>
    <p:extLst>
      <p:ext uri="{BB962C8B-B14F-4D97-AF65-F5344CB8AC3E}">
        <p14:creationId xmlns:p14="http://schemas.microsoft.com/office/powerpoint/2010/main" val="3544640333"/>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jpe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26.gif>
</file>

<file path=ppt/media/image27.png>
</file>

<file path=ppt/media/image28.gif>
</file>

<file path=ppt/media/image29.png>
</file>

<file path=ppt/media/image3.jpeg>
</file>

<file path=ppt/media/image30.gif>
</file>

<file path=ppt/media/image31.png>
</file>

<file path=ppt/media/image32.gif>
</file>

<file path=ppt/media/image33.png>
</file>

<file path=ppt/media/image34.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84871" cy="502755"/>
          </a:xfrm>
          <a:prstGeom prst="rect">
            <a:avLst/>
          </a:prstGeom>
        </p:spPr>
        <p:txBody>
          <a:bodyPr vert="horz" lIns="96616" tIns="48308" rIns="96616" bIns="48308" rtlCol="0"/>
          <a:lstStyle>
            <a:lvl1pPr algn="l">
              <a:defRPr sz="1300"/>
            </a:lvl1pPr>
          </a:lstStyle>
          <a:p>
            <a:endParaRPr lang="fr-FR"/>
          </a:p>
        </p:txBody>
      </p:sp>
      <p:sp>
        <p:nvSpPr>
          <p:cNvPr id="3" name="Espace réservé de la date 2"/>
          <p:cNvSpPr>
            <a:spLocks noGrp="1"/>
          </p:cNvSpPr>
          <p:nvPr>
            <p:ph type="dt" idx="1"/>
          </p:nvPr>
        </p:nvSpPr>
        <p:spPr>
          <a:xfrm>
            <a:off x="3901698" y="0"/>
            <a:ext cx="2984871" cy="502755"/>
          </a:xfrm>
          <a:prstGeom prst="rect">
            <a:avLst/>
          </a:prstGeom>
        </p:spPr>
        <p:txBody>
          <a:bodyPr vert="horz" lIns="96616" tIns="48308" rIns="96616" bIns="48308" rtlCol="0"/>
          <a:lstStyle>
            <a:lvl1pPr algn="r">
              <a:defRPr sz="1300"/>
            </a:lvl1pPr>
          </a:lstStyle>
          <a:p>
            <a:fld id="{79251E60-887E-4FF0-8411-14E4694F24DF}" type="datetimeFigureOut">
              <a:rPr lang="fr-FR" smtClean="0"/>
              <a:t>20/03/2020</a:t>
            </a:fld>
            <a:endParaRPr lang="fr-FR"/>
          </a:p>
        </p:txBody>
      </p:sp>
      <p:sp>
        <p:nvSpPr>
          <p:cNvPr id="4" name="Espace réservé de l'image des diapositives 3"/>
          <p:cNvSpPr>
            <a:spLocks noGrp="1" noRot="1" noChangeAspect="1"/>
          </p:cNvSpPr>
          <p:nvPr>
            <p:ph type="sldImg" idx="2"/>
          </p:nvPr>
        </p:nvSpPr>
        <p:spPr>
          <a:xfrm>
            <a:off x="439738" y="1252538"/>
            <a:ext cx="6008687" cy="3381375"/>
          </a:xfrm>
          <a:prstGeom prst="rect">
            <a:avLst/>
          </a:prstGeom>
          <a:noFill/>
          <a:ln w="12700">
            <a:solidFill>
              <a:prstClr val="black"/>
            </a:solidFill>
          </a:ln>
        </p:spPr>
        <p:txBody>
          <a:bodyPr vert="horz" lIns="96616" tIns="48308" rIns="96616" bIns="48308" rtlCol="0" anchor="ctr"/>
          <a:lstStyle/>
          <a:p>
            <a:endParaRPr lang="fr-FR"/>
          </a:p>
        </p:txBody>
      </p:sp>
      <p:sp>
        <p:nvSpPr>
          <p:cNvPr id="5" name="Espace réservé des notes 4"/>
          <p:cNvSpPr>
            <a:spLocks noGrp="1"/>
          </p:cNvSpPr>
          <p:nvPr>
            <p:ph type="body" sz="quarter" idx="3"/>
          </p:nvPr>
        </p:nvSpPr>
        <p:spPr>
          <a:xfrm>
            <a:off x="688817" y="4822269"/>
            <a:ext cx="5510530" cy="3945493"/>
          </a:xfrm>
          <a:prstGeom prst="rect">
            <a:avLst/>
          </a:prstGeom>
        </p:spPr>
        <p:txBody>
          <a:bodyPr vert="horz" lIns="96616" tIns="48308" rIns="96616" bIns="48308"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517547"/>
            <a:ext cx="2984871" cy="502754"/>
          </a:xfrm>
          <a:prstGeom prst="rect">
            <a:avLst/>
          </a:prstGeom>
        </p:spPr>
        <p:txBody>
          <a:bodyPr vert="horz" lIns="96616" tIns="48308" rIns="96616" bIns="48308" rtlCol="0" anchor="b"/>
          <a:lstStyle>
            <a:lvl1pPr algn="l">
              <a:defRPr sz="1300"/>
            </a:lvl1pPr>
          </a:lstStyle>
          <a:p>
            <a:endParaRPr lang="fr-FR"/>
          </a:p>
        </p:txBody>
      </p:sp>
      <p:sp>
        <p:nvSpPr>
          <p:cNvPr id="7" name="Espace réservé du numéro de diapositive 6"/>
          <p:cNvSpPr>
            <a:spLocks noGrp="1"/>
          </p:cNvSpPr>
          <p:nvPr>
            <p:ph type="sldNum" sz="quarter" idx="5"/>
          </p:nvPr>
        </p:nvSpPr>
        <p:spPr>
          <a:xfrm>
            <a:off x="3901698" y="9517547"/>
            <a:ext cx="2984871" cy="502754"/>
          </a:xfrm>
          <a:prstGeom prst="rect">
            <a:avLst/>
          </a:prstGeom>
        </p:spPr>
        <p:txBody>
          <a:bodyPr vert="horz" lIns="96616" tIns="48308" rIns="96616" bIns="48308" rtlCol="0" anchor="b"/>
          <a:lstStyle>
            <a:lvl1pPr algn="r">
              <a:defRPr sz="1300"/>
            </a:lvl1pPr>
          </a:lstStyle>
          <a:p>
            <a:fld id="{41EB770E-9F5C-44F4-BEAD-89B26D889570}" type="slidenum">
              <a:rPr lang="fr-FR" smtClean="0"/>
              <a:t>‹N°›</a:t>
            </a:fld>
            <a:endParaRPr lang="fr-FR"/>
          </a:p>
        </p:txBody>
      </p:sp>
    </p:spTree>
    <p:extLst>
      <p:ext uri="{BB962C8B-B14F-4D97-AF65-F5344CB8AC3E}">
        <p14:creationId xmlns:p14="http://schemas.microsoft.com/office/powerpoint/2010/main" val="39301337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41EB770E-9F5C-44F4-BEAD-89B26D889570}" type="slidenum">
              <a:rPr lang="fr-FR" smtClean="0"/>
              <a:t>37</a:t>
            </a:fld>
            <a:endParaRPr lang="fr-FR"/>
          </a:p>
        </p:txBody>
      </p:sp>
    </p:spTree>
    <p:extLst>
      <p:ext uri="{BB962C8B-B14F-4D97-AF65-F5344CB8AC3E}">
        <p14:creationId xmlns:p14="http://schemas.microsoft.com/office/powerpoint/2010/main" val="900946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41EB770E-9F5C-44F4-BEAD-89B26D889570}" type="slidenum">
              <a:rPr lang="fr-FR" smtClean="0"/>
              <a:t>38</a:t>
            </a:fld>
            <a:endParaRPr lang="fr-FR"/>
          </a:p>
        </p:txBody>
      </p:sp>
    </p:spTree>
    <p:extLst>
      <p:ext uri="{BB962C8B-B14F-4D97-AF65-F5344CB8AC3E}">
        <p14:creationId xmlns:p14="http://schemas.microsoft.com/office/powerpoint/2010/main" val="33548052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1EB770E-9F5C-44F4-BEAD-89B26D889570}" type="slidenum">
              <a:rPr lang="fr-FR" smtClean="0"/>
              <a:t>39</a:t>
            </a:fld>
            <a:endParaRPr lang="fr-FR"/>
          </a:p>
        </p:txBody>
      </p:sp>
    </p:spTree>
    <p:extLst>
      <p:ext uri="{BB962C8B-B14F-4D97-AF65-F5344CB8AC3E}">
        <p14:creationId xmlns:p14="http://schemas.microsoft.com/office/powerpoint/2010/main" val="3728374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41EB770E-9F5C-44F4-BEAD-89B26D889570}" type="slidenum">
              <a:rPr lang="fr-FR" smtClean="0"/>
              <a:t>55</a:t>
            </a:fld>
            <a:endParaRPr lang="fr-FR"/>
          </a:p>
        </p:txBody>
      </p:sp>
    </p:spTree>
    <p:extLst>
      <p:ext uri="{BB962C8B-B14F-4D97-AF65-F5344CB8AC3E}">
        <p14:creationId xmlns:p14="http://schemas.microsoft.com/office/powerpoint/2010/main" val="32650357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p>
        </p:txBody>
      </p:sp>
      <p:sp>
        <p:nvSpPr>
          <p:cNvPr id="4" name="Espace réservé de la date 3"/>
          <p:cNvSpPr>
            <a:spLocks noGrp="1"/>
          </p:cNvSpPr>
          <p:nvPr>
            <p:ph type="dt" sz="half" idx="10"/>
          </p:nvPr>
        </p:nvSpPr>
        <p:spPr/>
        <p:txBody>
          <a:bodyPr/>
          <a:lstStyle/>
          <a:p>
            <a:fld id="{3CD8DA6A-E332-4F44-A7D2-8F4CF34CC12E}" type="datetime1">
              <a:rPr lang="fr-FR" smtClean="0"/>
              <a:t>20/03/2020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1146443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texte vertical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65496462-926F-4E67-AAAE-B88F0984169C}" type="datetime1">
              <a:rPr lang="fr-FR" smtClean="0"/>
              <a:t>20/03/2020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3438312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4506E9E2-0E89-4306-8ECC-CBA3342BD3BE}" type="datetime1">
              <a:rPr lang="fr-FR" smtClean="0"/>
              <a:t>20/03/2020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1248275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838200" y="143056"/>
            <a:ext cx="10515600" cy="1325563"/>
          </a:xfrm>
        </p:spPr>
        <p:txBody>
          <a:bodyPr/>
          <a:lstStyle>
            <a:lvl1pPr>
              <a:defRPr b="1">
                <a:solidFill>
                  <a:schemeClr val="accent1">
                    <a:lumMod val="75000"/>
                  </a:schemeClr>
                </a:solidFill>
              </a:defRPr>
            </a:lvl1pPr>
          </a:lstStyle>
          <a:p>
            <a:r>
              <a:rPr lang="fr-FR" dirty="0"/>
              <a:t>Modifiez le style du titre</a:t>
            </a:r>
          </a:p>
        </p:txBody>
      </p:sp>
      <p:sp>
        <p:nvSpPr>
          <p:cNvPr id="3" name="Espace réservé du contenu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10"/>
          </p:nvPr>
        </p:nvSpPr>
        <p:spPr/>
        <p:txBody>
          <a:bodyPr/>
          <a:lstStyle/>
          <a:p>
            <a:fld id="{E72244DD-159C-49DD-92F1-EBE9639D0EE0}" type="datetime1">
              <a:rPr lang="fr-FR" smtClean="0"/>
              <a:t>20/03/2020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933714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p:cNvSpPr>
            <a:spLocks noGrp="1"/>
          </p:cNvSpPr>
          <p:nvPr>
            <p:ph type="dt" sz="half" idx="10"/>
          </p:nvPr>
        </p:nvSpPr>
        <p:spPr/>
        <p:txBody>
          <a:bodyPr/>
          <a:lstStyle/>
          <a:p>
            <a:fld id="{5D3C99ED-186C-460B-B8FA-3099305AE68E}" type="datetime1">
              <a:rPr lang="fr-FR" smtClean="0"/>
              <a:t>20/03/2020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4215080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u contenu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p:cNvSpPr>
            <a:spLocks noGrp="1"/>
          </p:cNvSpPr>
          <p:nvPr>
            <p:ph type="dt" sz="half" idx="10"/>
          </p:nvPr>
        </p:nvSpPr>
        <p:spPr/>
        <p:txBody>
          <a:bodyPr/>
          <a:lstStyle/>
          <a:p>
            <a:fld id="{516E6981-5710-4BB6-84F1-DBCF841A5299}" type="datetime1">
              <a:rPr lang="fr-FR" smtClean="0"/>
              <a:t>20/03/2020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4062331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p:cNvSpPr>
            <a:spLocks noGrp="1"/>
          </p:cNvSpPr>
          <p:nvPr>
            <p:ph type="dt" sz="half" idx="10"/>
          </p:nvPr>
        </p:nvSpPr>
        <p:spPr/>
        <p:txBody>
          <a:bodyPr/>
          <a:lstStyle/>
          <a:p>
            <a:fld id="{F16842B7-5BE0-42D3-A68E-4B9C958A16BA}" type="datetime1">
              <a:rPr lang="fr-FR" smtClean="0"/>
              <a:t>20/03/2020</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10420180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fld id="{4F651A2D-4434-45A5-975D-22BC481F14E4}" type="datetime1">
              <a:rPr lang="fr-FR" smtClean="0"/>
              <a:t>20/03/2020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2827084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388C0F5D-A627-4FC2-B3B9-0D7E690BC359}" type="datetime1">
              <a:rPr lang="fr-FR" smtClean="0"/>
              <a:t>20/03/2020</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99446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CCC28D6C-0D7C-4702-B4D9-18463E1D1007}" type="datetime1">
              <a:rPr lang="fr-FR" smtClean="0"/>
              <a:t>20/03/2020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1000093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p:cNvSpPr>
            <a:spLocks noGrp="1"/>
          </p:cNvSpPr>
          <p:nvPr>
            <p:ph type="dt" sz="half" idx="10"/>
          </p:nvPr>
        </p:nvSpPr>
        <p:spPr/>
        <p:txBody>
          <a:bodyPr/>
          <a:lstStyle/>
          <a:p>
            <a:fld id="{E8BBF2F9-5F60-437C-BC45-B249DFB82E00}" type="datetime1">
              <a:rPr lang="fr-FR" smtClean="0"/>
              <a:t>20/03/2020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B79E4878-4BCB-449E-94CF-AE2A0F6BB533}" type="slidenum">
              <a:rPr lang="fr-FR" smtClean="0"/>
              <a:t>‹N°›</a:t>
            </a:fld>
            <a:endParaRPr lang="fr-FR"/>
          </a:p>
        </p:txBody>
      </p:sp>
    </p:spTree>
    <p:extLst>
      <p:ext uri="{BB962C8B-B14F-4D97-AF65-F5344CB8AC3E}">
        <p14:creationId xmlns:p14="http://schemas.microsoft.com/office/powerpoint/2010/main" val="21405744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AF7043-D15A-4604-BA10-86076BDB4698}" type="datetime1">
              <a:rPr lang="fr-FR" smtClean="0"/>
              <a:t>20/03/2020</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9E4878-4BCB-449E-94CF-AE2A0F6BB533}" type="slidenum">
              <a:rPr lang="fr-FR" smtClean="0"/>
              <a:t>‹N°›</a:t>
            </a:fld>
            <a:endParaRPr lang="fr-FR"/>
          </a:p>
        </p:txBody>
      </p:sp>
      <p:sp>
        <p:nvSpPr>
          <p:cNvPr id="7" name="MSIPCMContentMarking" descr="{&quot;HashCode&quot;:-510168642,&quot;Placement&quot;:&quot;Footer&quot;}">
            <a:extLst>
              <a:ext uri="{FF2B5EF4-FFF2-40B4-BE49-F238E27FC236}">
                <a16:creationId xmlns:a16="http://schemas.microsoft.com/office/drawing/2014/main" id="{408C899A-0221-4A10-AAF0-C0DC0C87EB49}"/>
              </a:ext>
            </a:extLst>
          </p:cNvPr>
          <p:cNvSpPr txBox="1"/>
          <p:nvPr userDrawn="1"/>
        </p:nvSpPr>
        <p:spPr>
          <a:xfrm>
            <a:off x="0" y="6440626"/>
            <a:ext cx="1719930" cy="417374"/>
          </a:xfrm>
          <a:prstGeom prst="rect">
            <a:avLst/>
          </a:prstGeom>
          <a:noFill/>
        </p:spPr>
        <p:txBody>
          <a:bodyPr vert="horz" wrap="square" lIns="0" tIns="0" rIns="0" bIns="0" rtlCol="0" anchor="ctr" anchorCtr="1">
            <a:spAutoFit/>
          </a:bodyPr>
          <a:lstStyle/>
          <a:p>
            <a:pPr algn="l">
              <a:spcBef>
                <a:spcPts val="0"/>
              </a:spcBef>
              <a:spcAft>
                <a:spcPts val="0"/>
              </a:spcAft>
            </a:pPr>
            <a:r>
              <a:rPr lang="fr-FR" sz="1000">
                <a:solidFill>
                  <a:srgbClr val="000000"/>
                </a:solidFill>
                <a:latin typeface="Calibri" panose="020F0502020204030204" pitchFamily="34" charset="0"/>
              </a:rPr>
              <a:t>
 Classification : Confidentiel </a:t>
            </a:r>
          </a:p>
        </p:txBody>
      </p:sp>
    </p:spTree>
    <p:extLst>
      <p:ext uri="{BB962C8B-B14F-4D97-AF65-F5344CB8AC3E}">
        <p14:creationId xmlns:p14="http://schemas.microsoft.com/office/powerpoint/2010/main" val="3634683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Same-origin_policy" TargetMode="External"/><Relationship Id="rId2" Type="http://schemas.openxmlformats.org/officeDocument/2006/relationships/hyperlink" Target="http://www.example.com/dir/page.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eveloper.mozilla.org/fr/docs/Web/HTTP/CORS"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guillaume-chervet/course.rest/raw/master/documentations/cors.mp4" TargetMode="External"/><Relationship Id="rId2" Type="http://schemas.openxmlformats.org/officeDocument/2006/relationships/hyperlink" Target="https://www.guillaume-chervet.fr/"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hyperlink" Target="https://developer.mozilla.org/fr/docs/HTTP/Access_control_COR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hyperlink" Target="https://api.bworld.fr/" TargetMode="External"/><Relationship Id="rId4" Type="http://schemas.openxmlformats.org/officeDocument/2006/relationships/hyperlink" Target="http://www.lannexe-bretignolles.fr/"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s://api.bworld.fr/"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AxaGuilDEv/react-oidc"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hyperlink" Target="https://jwt.io/" TargetMode="Externa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s://api.bworld.fr/"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jwt.io/"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jwt.io/"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www.iana.org/assignments/jwt/jwt.xhtml" TargetMode="Externa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fr.wikipedia.org/wiki/Syst%C3%A8me_d'exploitation" TargetMode="External"/><Relationship Id="rId2" Type="http://schemas.openxmlformats.org/officeDocument/2006/relationships/hyperlink" Target="https://fr.wikipedia.org/wiki/Authentification_forte" TargetMode="External"/><Relationship Id="rId1" Type="http://schemas.openxmlformats.org/officeDocument/2006/relationships/slideLayout" Target="../slideLayouts/slideLayout2.xml"/><Relationship Id="rId6" Type="http://schemas.openxmlformats.org/officeDocument/2006/relationships/hyperlink" Target="https://fr.wikipedia.org/wiki/Authentification" TargetMode="External"/><Relationship Id="rId5" Type="http://schemas.openxmlformats.org/officeDocument/2006/relationships/hyperlink" Target="https://fr.wikipedia.org/wiki/Logiciel" TargetMode="External"/><Relationship Id="rId4" Type="http://schemas.openxmlformats.org/officeDocument/2006/relationships/hyperlink" Target="https://fr.wikipedia.org/wiki/R%C3%A9seau_informatique" TargetMode="External"/></Relationships>
</file>

<file path=ppt/slides/_rels/slide35.xml.rels><?xml version="1.0" encoding="UTF-8" standalone="yes"?>
<Relationships xmlns="http://schemas.openxmlformats.org/package/2006/relationships"><Relationship Id="rId2" Type="http://schemas.openxmlformats.org/officeDocument/2006/relationships/hyperlink" Target="https://technet.microsoft.com/fr-fr/library/cc441713.aspx"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hyperlink" Target="https://fr.wikipedia.org/wiki/Authentification" TargetMode="External"/><Relationship Id="rId13" Type="http://schemas.openxmlformats.org/officeDocument/2006/relationships/hyperlink" Target="https://tools.ietf.org/html/rfc6750" TargetMode="External"/><Relationship Id="rId3" Type="http://schemas.openxmlformats.org/officeDocument/2006/relationships/hyperlink" Target="https://fr.wikipedia.org/w/index.php?title=Blaine_Cook&amp;action=edit&amp;redlink=1" TargetMode="External"/><Relationship Id="rId7" Type="http://schemas.openxmlformats.org/officeDocument/2006/relationships/hyperlink" Target="https://fr.wikipedia.org/wiki/Application_programming_interface" TargetMode="External"/><Relationship Id="rId12" Type="http://schemas.openxmlformats.org/officeDocument/2006/relationships/hyperlink" Target="https://tools.ietf.org/html/rfc6749" TargetMode="External"/><Relationship Id="rId2" Type="http://schemas.openxmlformats.org/officeDocument/2006/relationships/hyperlink" Target="https://fr.wikipedia.org/wiki/Protocole_de_communication" TargetMode="External"/><Relationship Id="rId1" Type="http://schemas.openxmlformats.org/officeDocument/2006/relationships/slideLayout" Target="../slideLayouts/slideLayout2.xml"/><Relationship Id="rId6" Type="http://schemas.openxmlformats.org/officeDocument/2006/relationships/hyperlink" Target="https://fr.wikipedia.org/wiki/Site_web" TargetMode="External"/><Relationship Id="rId11" Type="http://schemas.openxmlformats.org/officeDocument/2006/relationships/hyperlink" Target="https://fr.wikipedia.org/wiki/2007" TargetMode="External"/><Relationship Id="rId5" Type="http://schemas.openxmlformats.org/officeDocument/2006/relationships/hyperlink" Target="https://fr.wikipedia.org/wiki/Autorisation" TargetMode="External"/><Relationship Id="rId10" Type="http://schemas.openxmlformats.org/officeDocument/2006/relationships/hyperlink" Target="https://fr.wikipedia.org/wiki/Octobre_2007" TargetMode="External"/><Relationship Id="rId4" Type="http://schemas.openxmlformats.org/officeDocument/2006/relationships/hyperlink" Target="https://fr.wikipedia.org/w/index.php?title=Chris_Messina_(avocat)&amp;action=edit&amp;redlink=1" TargetMode="External"/><Relationship Id="rId9" Type="http://schemas.openxmlformats.org/officeDocument/2006/relationships/hyperlink" Target="https://fr.wikipedia.org/wiki/3_octobre"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3.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3.jpe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22.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hyperlink" Target="https://fr.wikipedia.org/wiki/Chiffrement" TargetMode="External"/><Relationship Id="rId3" Type="http://schemas.openxmlformats.org/officeDocument/2006/relationships/hyperlink" Target="https://www.lannexe-bretignolles.fr/" TargetMode="External"/><Relationship Id="rId7" Type="http://schemas.openxmlformats.org/officeDocument/2006/relationships/hyperlink" Target="https://fr.wikipedia.org/wiki/Hypertext_Transfer_Protocol" TargetMode="External"/><Relationship Id="rId2" Type="http://schemas.openxmlformats.org/officeDocument/2006/relationships/hyperlink" Target="http://www.lannexe-bretignolles.fr/" TargetMode="External"/><Relationship Id="rId1" Type="http://schemas.openxmlformats.org/officeDocument/2006/relationships/slideLayout" Target="../slideLayouts/slideLayout2.xml"/><Relationship Id="rId6" Type="http://schemas.openxmlformats.org/officeDocument/2006/relationships/hyperlink" Target="https://fr.wikipedia.org/wiki/Hypertexte" TargetMode="External"/><Relationship Id="rId5" Type="http://schemas.openxmlformats.org/officeDocument/2006/relationships/hyperlink" Target="https://fr.wikipedia.org/wiki/Protocole_de_communication" TargetMode="External"/><Relationship Id="rId10" Type="http://schemas.openxmlformats.org/officeDocument/2006/relationships/hyperlink" Target="https://fr.wikipedia.org/wiki/Transport_Layer_Security" TargetMode="External"/><Relationship Id="rId4" Type="http://schemas.openxmlformats.org/officeDocument/2006/relationships/hyperlink" Target="https://fr.wikipedia.org/wiki/Abr%C3%A9viation" TargetMode="External"/><Relationship Id="rId9" Type="http://schemas.openxmlformats.org/officeDocument/2006/relationships/hyperlink" Target="https://fr.wikipedia.org/wiki/Secure_Sockets_Layer" TargetMode="External"/></Relationships>
</file>

<file path=ppt/slides/_rels/slide4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hyperlink" Target="http://www.bubblecode.net/fr/2016/01/22/comprendre-oauth2/" TargetMode="External"/><Relationship Id="rId5" Type="http://schemas.openxmlformats.org/officeDocument/2006/relationships/image" Target="../media/image25.png"/><Relationship Id="rId4" Type="http://schemas.openxmlformats.org/officeDocument/2006/relationships/image" Target="../media/image22.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jpe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hyperlink" Target="http://www.bubblecode.net/fr/2016/01/22/comprendre-oauth2/" TargetMode="External"/><Relationship Id="rId5" Type="http://schemas.openxmlformats.org/officeDocument/2006/relationships/image" Target="../media/image25.png"/><Relationship Id="rId4" Type="http://schemas.openxmlformats.org/officeDocument/2006/relationships/image" Target="../media/image22.png"/></Relationships>
</file>

<file path=ppt/slides/_rels/slide43.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hyperlink" Target="https://www.ibm.com/support/knowledgecenter/SSPREK_9.0.2/com.ibm.isam.doc/config/concept/con_oauth20_workflow.html"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hyperlink" Target="http://www.bubblecode.net/fr/2016/01/22/comprendre-oauth2/"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blog.axawebcenter.fr/2016/03/oauth-comprendre-loauth-2-0-par-lexemple/"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www.ibm.com/support/knowledgecenter/SSPREK_9.0.2/com.ibm.isam.doc/config/concept/con_oauth20_workflow.html" TargetMode="External"/><Relationship Id="rId2" Type="http://schemas.openxmlformats.org/officeDocument/2006/relationships/image" Target="../media/image28.gi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w3.org/TR/css3-values/#urls" TargetMode="External"/><Relationship Id="rId2" Type="http://schemas.openxmlformats.org/officeDocument/2006/relationships/hyperlink" Target="https://developer.mozilla.org/fr/docs/S%C3%A9curit%C3%A9/MixedContent/regler_probleme_contenu_mixte_site_web"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www.ibm.com/support/knowledgecenter/SSPREK_9.0.2/com.ibm.isam.doc/config/concept/con_oauth20_workflow.html" TargetMode="External"/><Relationship Id="rId2" Type="http://schemas.openxmlformats.org/officeDocument/2006/relationships/image" Target="../media/image30.gi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s://www.ibm.com/support/knowledgecenter/SSPREK_9.0.2/com.ibm.isam.doc/config/concept/con_oauth20_workflow.html" TargetMode="External"/><Relationship Id="rId2" Type="http://schemas.openxmlformats.org/officeDocument/2006/relationships/image" Target="../media/image32.gi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www.ibm.com/support/knowledgecenter/SSPREK_9.0.2/com.ibm.isam.doc/config/concept/con_oauth20_workflow.html" TargetMode="External"/><Relationship Id="rId2" Type="http://schemas.openxmlformats.org/officeDocument/2006/relationships/image" Target="../media/image34.gi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openid.net/connect/"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developers.google.com/+/features/sign-in" TargetMode="External"/><Relationship Id="rId4" Type="http://schemas.openxmlformats.org/officeDocument/2006/relationships/hyperlink" Target="http://openid.net/connect/faq/" TargetMode="External"/></Relationships>
</file>

<file path=ppt/slides/_rels/slide56.xml.rels><?xml version="1.0" encoding="UTF-8" standalone="yes"?>
<Relationships xmlns="http://schemas.openxmlformats.org/package/2006/relationships"><Relationship Id="rId2" Type="http://schemas.openxmlformats.org/officeDocument/2006/relationships/hyperlink" Target="mailto:guillaume.chervet@gmail.com"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developers.google.com/web/fundamentals/security/prevent-mixed-content/fixing-mixed-content"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a:t>Web Service</a:t>
            </a:r>
          </a:p>
        </p:txBody>
      </p:sp>
      <p:sp>
        <p:nvSpPr>
          <p:cNvPr id="3" name="Sous-titre 2"/>
          <p:cNvSpPr>
            <a:spLocks noGrp="1"/>
          </p:cNvSpPr>
          <p:nvPr>
            <p:ph type="subTitle" idx="1"/>
          </p:nvPr>
        </p:nvSpPr>
        <p:spPr/>
        <p:txBody>
          <a:bodyPr/>
          <a:lstStyle/>
          <a:p>
            <a:endParaRPr lang="fr-FR" dirty="0"/>
          </a:p>
          <a:p>
            <a:r>
              <a:rPr lang="fr-FR" dirty="0">
                <a:solidFill>
                  <a:schemeClr val="bg1">
                    <a:lumMod val="65000"/>
                  </a:schemeClr>
                </a:solidFill>
              </a:rPr>
              <a:t>Guillaume Chervet</a:t>
            </a:r>
          </a:p>
        </p:txBody>
      </p:sp>
      <p:sp>
        <p:nvSpPr>
          <p:cNvPr id="5" name="Espace réservé du numéro de diapositive 4"/>
          <p:cNvSpPr>
            <a:spLocks noGrp="1"/>
          </p:cNvSpPr>
          <p:nvPr>
            <p:ph type="sldNum" sz="quarter" idx="12"/>
          </p:nvPr>
        </p:nvSpPr>
        <p:spPr/>
        <p:txBody>
          <a:bodyPr/>
          <a:lstStyle/>
          <a:p>
            <a:fld id="{B79E4878-4BCB-449E-94CF-AE2A0F6BB533}" type="slidenum">
              <a:rPr lang="fr-FR" smtClean="0"/>
              <a:t>1</a:t>
            </a:fld>
            <a:endParaRPr lang="fr-FR"/>
          </a:p>
        </p:txBody>
      </p:sp>
    </p:spTree>
    <p:extLst>
      <p:ext uri="{BB962C8B-B14F-4D97-AF65-F5344CB8AC3E}">
        <p14:creationId xmlns:p14="http://schemas.microsoft.com/office/powerpoint/2010/main" val="33368551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457"/>
            <a:ext cx="12192000" cy="228554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re 1"/>
          <p:cNvSpPr>
            <a:spLocks noGrp="1"/>
          </p:cNvSpPr>
          <p:nvPr>
            <p:ph type="title"/>
          </p:nvPr>
        </p:nvSpPr>
        <p:spPr>
          <a:xfrm>
            <a:off x="634276" y="4892358"/>
            <a:ext cx="3766272" cy="1325563"/>
          </a:xfrm>
        </p:spPr>
        <p:txBody>
          <a:bodyPr>
            <a:normAutofit/>
          </a:bodyPr>
          <a:lstStyle/>
          <a:p>
            <a:pPr algn="r"/>
            <a:r>
              <a:rPr lang="fr-FR" sz="3600" dirty="0">
                <a:solidFill>
                  <a:schemeClr val="bg1"/>
                </a:solidFill>
              </a:rPr>
              <a:t>Cross Domain, type de requêtes AJAX</a:t>
            </a:r>
          </a:p>
        </p:txBody>
      </p:sp>
      <p:cxnSp>
        <p:nvCxnSpPr>
          <p:cNvPr id="12" name="Straight Connector 11">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639665" y="5097939"/>
            <a:ext cx="0" cy="914400"/>
          </a:xfrm>
          <a:prstGeom prst="line">
            <a:avLst/>
          </a:prstGeom>
          <a:ln w="19050">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p:cNvSpPr>
            <a:spLocks noGrp="1"/>
          </p:cNvSpPr>
          <p:nvPr>
            <p:ph idx="1"/>
          </p:nvPr>
        </p:nvSpPr>
        <p:spPr>
          <a:xfrm>
            <a:off x="4878784" y="4824249"/>
            <a:ext cx="6673136" cy="1461780"/>
          </a:xfrm>
        </p:spPr>
        <p:txBody>
          <a:bodyPr anchor="ctr">
            <a:normAutofit/>
          </a:bodyPr>
          <a:lstStyle/>
          <a:p>
            <a:pPr marL="0" indent="0">
              <a:buNone/>
            </a:pPr>
            <a:r>
              <a:rPr lang="fr-FR" sz="2400" dirty="0">
                <a:solidFill>
                  <a:schemeClr val="bg1"/>
                </a:solidFill>
              </a:rPr>
              <a:t>Il illustre différents cas où les requêtes XHR sont possibles ou non. Les requêtes sont exécutées depuis la page </a:t>
            </a:r>
            <a:r>
              <a:rPr lang="fr-FR" sz="2400" b="1" u="sng" dirty="0">
                <a:solidFill>
                  <a:schemeClr val="bg1"/>
                </a:solidFill>
                <a:hlinkClick r:id="rId2"/>
              </a:rPr>
              <a:t>http://www.example.com/dir/page.html</a:t>
            </a:r>
            <a:r>
              <a:rPr lang="fr-FR" sz="2400" dirty="0">
                <a:solidFill>
                  <a:schemeClr val="bg1"/>
                </a:solidFill>
              </a:rPr>
              <a:t> :</a:t>
            </a:r>
          </a:p>
        </p:txBody>
      </p:sp>
      <p:sp>
        <p:nvSpPr>
          <p:cNvPr id="4" name="Espace réservé du numéro de diapositive 3"/>
          <p:cNvSpPr>
            <a:spLocks noGrp="1"/>
          </p:cNvSpPr>
          <p:nvPr>
            <p:ph type="sldNum" sz="quarter" idx="12"/>
          </p:nvPr>
        </p:nvSpPr>
        <p:spPr>
          <a:xfrm>
            <a:off x="10534650" y="6356350"/>
            <a:ext cx="819150" cy="365125"/>
          </a:xfrm>
        </p:spPr>
        <p:txBody>
          <a:bodyPr>
            <a:normAutofit/>
          </a:bodyPr>
          <a:lstStyle/>
          <a:p>
            <a:pPr>
              <a:spcAft>
                <a:spcPts val="600"/>
              </a:spcAft>
            </a:pPr>
            <a:fld id="{B79E4878-4BCB-449E-94CF-AE2A0F6BB533}" type="slidenum">
              <a:rPr lang="fr-FR">
                <a:solidFill>
                  <a:schemeClr val="bg1">
                    <a:alpha val="80000"/>
                  </a:schemeClr>
                </a:solidFill>
              </a:rPr>
              <a:pPr>
                <a:spcAft>
                  <a:spcPts val="600"/>
                </a:spcAft>
              </a:pPr>
              <a:t>10</a:t>
            </a:fld>
            <a:endParaRPr lang="fr-FR">
              <a:solidFill>
                <a:schemeClr val="bg1">
                  <a:alpha val="80000"/>
                </a:schemeClr>
              </a:solidFill>
            </a:endParaRPr>
          </a:p>
        </p:txBody>
      </p:sp>
      <p:graphicFrame>
        <p:nvGraphicFramePr>
          <p:cNvPr id="5" name="Tableau 4"/>
          <p:cNvGraphicFramePr>
            <a:graphicFrameLocks noGrp="1"/>
          </p:cNvGraphicFramePr>
          <p:nvPr>
            <p:extLst>
              <p:ext uri="{D42A27DB-BD31-4B8C-83A1-F6EECF244321}">
                <p14:modId xmlns:p14="http://schemas.microsoft.com/office/powerpoint/2010/main" val="3665438011"/>
              </p:ext>
            </p:extLst>
          </p:nvPr>
        </p:nvGraphicFramePr>
        <p:xfrm>
          <a:off x="795142" y="457310"/>
          <a:ext cx="10595912" cy="3654565"/>
        </p:xfrm>
        <a:graphic>
          <a:graphicData uri="http://schemas.openxmlformats.org/drawingml/2006/table">
            <a:tbl>
              <a:tblPr firstRow="1" bandRow="1"/>
              <a:tblGrid>
                <a:gridCol w="4572653">
                  <a:extLst>
                    <a:ext uri="{9D8B030D-6E8A-4147-A177-3AD203B41FA5}">
                      <a16:colId xmlns:a16="http://schemas.microsoft.com/office/drawing/2014/main" val="2433157150"/>
                    </a:ext>
                  </a:extLst>
                </a:gridCol>
                <a:gridCol w="1004676">
                  <a:extLst>
                    <a:ext uri="{9D8B030D-6E8A-4147-A177-3AD203B41FA5}">
                      <a16:colId xmlns:a16="http://schemas.microsoft.com/office/drawing/2014/main" val="2310820497"/>
                    </a:ext>
                  </a:extLst>
                </a:gridCol>
                <a:gridCol w="5018583">
                  <a:extLst>
                    <a:ext uri="{9D8B030D-6E8A-4147-A177-3AD203B41FA5}">
                      <a16:colId xmlns:a16="http://schemas.microsoft.com/office/drawing/2014/main" val="595311239"/>
                    </a:ext>
                  </a:extLst>
                </a:gridCol>
              </a:tblGrid>
              <a:tr h="364916">
                <a:tc>
                  <a:txBody>
                    <a:bodyPr/>
                    <a:lstStyle/>
                    <a:p>
                      <a:pPr algn="ctr" fontAlgn="base"/>
                      <a:r>
                        <a:rPr lang="fr-FR" sz="1800" b="1">
                          <a:solidFill>
                            <a:srgbClr val="333333"/>
                          </a:solidFill>
                          <a:effectLst/>
                          <a:latin typeface="inherit"/>
                        </a:rPr>
                        <a:t>URL appelée</a:t>
                      </a:r>
                      <a:endParaRPr lang="fr-FR" sz="1800">
                        <a:effectLst/>
                        <a:latin typeface="inherit"/>
                      </a:endParaRPr>
                    </a:p>
                  </a:txBody>
                  <a:tcPr marL="53204" marR="53204" marT="26602" marB="26602">
                    <a:lnL w="9525" cap="flat" cmpd="sng" algn="ctr">
                      <a:solidFill>
                        <a:srgbClr val="008000"/>
                      </a:solidFill>
                      <a:prstDash val="solid"/>
                      <a:round/>
                      <a:headEnd type="none" w="med" len="med"/>
                      <a:tailEnd type="none" w="med" len="med"/>
                    </a:lnL>
                    <a:lnR w="9525" cap="flat" cmpd="sng" algn="ctr">
                      <a:solidFill>
                        <a:srgbClr val="008000"/>
                      </a:solidFill>
                      <a:prstDash val="solid"/>
                      <a:round/>
                      <a:headEnd type="none" w="med" len="med"/>
                      <a:tailEnd type="none" w="med" len="med"/>
                    </a:lnR>
                    <a:lnT w="9525" cap="flat" cmpd="sng" algn="ctr">
                      <a:solidFill>
                        <a:srgbClr val="008000"/>
                      </a:solidFill>
                      <a:prstDash val="solid"/>
                      <a:round/>
                      <a:headEnd type="none" w="med" len="med"/>
                      <a:tailEnd type="none" w="med" len="med"/>
                    </a:lnT>
                    <a:lnB w="9525" cap="flat" cmpd="sng" algn="ctr">
                      <a:solidFill>
                        <a:srgbClr val="008000"/>
                      </a:solidFill>
                      <a:prstDash val="solid"/>
                      <a:round/>
                      <a:headEnd type="none" w="med" len="med"/>
                      <a:tailEnd type="none" w="med" len="med"/>
                    </a:lnB>
                    <a:solidFill>
                      <a:srgbClr val="CCCCCC"/>
                    </a:solidFill>
                  </a:tcPr>
                </a:tc>
                <a:tc>
                  <a:txBody>
                    <a:bodyPr/>
                    <a:lstStyle/>
                    <a:p>
                      <a:pPr algn="ctr" fontAlgn="base"/>
                      <a:r>
                        <a:rPr lang="fr-FR" sz="1800" b="1">
                          <a:solidFill>
                            <a:srgbClr val="333333"/>
                          </a:solidFill>
                          <a:effectLst/>
                          <a:latin typeface="inherit"/>
                        </a:rPr>
                        <a:t>Résultat</a:t>
                      </a:r>
                      <a:endParaRPr lang="fr-FR" sz="1800">
                        <a:effectLst/>
                        <a:latin typeface="inherit"/>
                      </a:endParaRPr>
                    </a:p>
                  </a:txBody>
                  <a:tcPr marL="53204" marR="53204" marT="26602" marB="26602">
                    <a:lnL w="9525" cap="flat" cmpd="sng" algn="ctr">
                      <a:solidFill>
                        <a:srgbClr val="008000"/>
                      </a:solidFill>
                      <a:prstDash val="solid"/>
                      <a:round/>
                      <a:headEnd type="none" w="med" len="med"/>
                      <a:tailEnd type="none" w="med" len="med"/>
                    </a:lnL>
                    <a:lnR w="9525" cap="flat" cmpd="sng" algn="ctr">
                      <a:solidFill>
                        <a:srgbClr val="008000"/>
                      </a:solidFill>
                      <a:prstDash val="solid"/>
                      <a:round/>
                      <a:headEnd type="none" w="med" len="med"/>
                      <a:tailEnd type="none" w="med" len="med"/>
                    </a:lnR>
                    <a:lnT w="9525" cap="flat" cmpd="sng" algn="ctr">
                      <a:solidFill>
                        <a:srgbClr val="008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CCCCCC"/>
                    </a:solidFill>
                  </a:tcPr>
                </a:tc>
                <a:tc>
                  <a:txBody>
                    <a:bodyPr/>
                    <a:lstStyle/>
                    <a:p>
                      <a:pPr algn="ctr" fontAlgn="base"/>
                      <a:r>
                        <a:rPr lang="fr-FR" sz="1800" b="1">
                          <a:solidFill>
                            <a:srgbClr val="333333"/>
                          </a:solidFill>
                          <a:effectLst/>
                          <a:latin typeface="inherit"/>
                        </a:rPr>
                        <a:t>Raison</a:t>
                      </a:r>
                      <a:endParaRPr lang="fr-FR" sz="1800">
                        <a:effectLst/>
                        <a:latin typeface="inherit"/>
                      </a:endParaRPr>
                    </a:p>
                  </a:txBody>
                  <a:tcPr marL="53204" marR="53204" marT="26602" marB="26602">
                    <a:lnL w="9525" cap="flat" cmpd="sng" algn="ctr">
                      <a:solidFill>
                        <a:srgbClr val="008000"/>
                      </a:solidFill>
                      <a:prstDash val="solid"/>
                      <a:round/>
                      <a:headEnd type="none" w="med" len="med"/>
                      <a:tailEnd type="none" w="med" len="med"/>
                    </a:lnL>
                    <a:lnR w="9525" cap="flat" cmpd="sng" algn="ctr">
                      <a:solidFill>
                        <a:srgbClr val="008000"/>
                      </a:solidFill>
                      <a:prstDash val="solid"/>
                      <a:round/>
                      <a:headEnd type="none" w="med" len="med"/>
                      <a:tailEnd type="none" w="med" len="med"/>
                    </a:lnR>
                    <a:lnT w="9525" cap="flat" cmpd="sng" algn="ctr">
                      <a:solidFill>
                        <a:srgbClr val="008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CCCCCC"/>
                    </a:solidFill>
                  </a:tcPr>
                </a:tc>
                <a:extLst>
                  <a:ext uri="{0D108BD9-81ED-4DB2-BD59-A6C34878D82A}">
                    <a16:rowId xmlns:a16="http://schemas.microsoft.com/office/drawing/2014/main" val="48653344"/>
                  </a:ext>
                </a:extLst>
              </a:tr>
              <a:tr h="364916">
                <a:tc>
                  <a:txBody>
                    <a:bodyPr/>
                    <a:lstStyle/>
                    <a:p>
                      <a:pPr algn="just" fontAlgn="base"/>
                      <a:r>
                        <a:rPr lang="fr-FR" sz="1800">
                          <a:solidFill>
                            <a:srgbClr val="002060"/>
                          </a:solidFill>
                          <a:effectLst/>
                          <a:latin typeface="inherit"/>
                        </a:rPr>
                        <a:t>http://www.example.com/dir/page.html</a:t>
                      </a:r>
                    </a:p>
                  </a:txBody>
                  <a:tcPr marL="53204" marR="53204" marT="26602" marB="26602">
                    <a:lnL w="9525" cap="flat" cmpd="sng" algn="ctr">
                      <a:solidFill>
                        <a:srgbClr val="008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8000"/>
                      </a:solidFill>
                      <a:prstDash val="solid"/>
                      <a:round/>
                      <a:headEnd type="none" w="med" len="med"/>
                      <a:tailEnd type="none" w="med" len="med"/>
                    </a:lnT>
                    <a:lnB w="9525" cap="flat" cmpd="sng" algn="ctr">
                      <a:solidFill>
                        <a:srgbClr val="008000"/>
                      </a:solidFill>
                      <a:prstDash val="solid"/>
                      <a:round/>
                      <a:headEnd type="none" w="med" len="med"/>
                      <a:tailEnd type="none" w="med" len="med"/>
                    </a:lnB>
                    <a:solidFill>
                      <a:srgbClr val="FFFFBF"/>
                    </a:solidFill>
                  </a:tcPr>
                </a:tc>
                <a:tc>
                  <a:txBody>
                    <a:bodyPr/>
                    <a:lstStyle/>
                    <a:p>
                      <a:pPr algn="just" fontAlgn="base"/>
                      <a:r>
                        <a:rPr lang="fr-FR" sz="1800" b="1">
                          <a:solidFill>
                            <a:srgbClr val="00B050"/>
                          </a:solidFill>
                          <a:effectLst/>
                          <a:latin typeface="inherit"/>
                        </a:rPr>
                        <a:t>Succès</a:t>
                      </a: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BF"/>
                    </a:solidFill>
                  </a:tcPr>
                </a:tc>
                <a:tc>
                  <a:txBody>
                    <a:bodyPr/>
                    <a:lstStyle/>
                    <a:p>
                      <a:pPr algn="just" fontAlgn="base"/>
                      <a:r>
                        <a:rPr lang="fr-FR" sz="1800">
                          <a:solidFill>
                            <a:srgbClr val="333333"/>
                          </a:solidFill>
                          <a:effectLst/>
                          <a:latin typeface="inherit"/>
                        </a:rPr>
                        <a:t>Même protocole et même nom de domaine</a:t>
                      </a:r>
                      <a:endParaRPr lang="fr-FR" sz="1800">
                        <a:effectLst/>
                        <a:latin typeface="inherit"/>
                      </a:endParaRP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8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BF"/>
                    </a:solidFill>
                  </a:tcPr>
                </a:tc>
                <a:extLst>
                  <a:ext uri="{0D108BD9-81ED-4DB2-BD59-A6C34878D82A}">
                    <a16:rowId xmlns:a16="http://schemas.microsoft.com/office/drawing/2014/main" val="854121162"/>
                  </a:ext>
                </a:extLst>
              </a:tr>
              <a:tr h="639954">
                <a:tc>
                  <a:txBody>
                    <a:bodyPr/>
                    <a:lstStyle/>
                    <a:p>
                      <a:pPr algn="just" fontAlgn="base"/>
                      <a:r>
                        <a:rPr lang="fr-FR" sz="1800">
                          <a:solidFill>
                            <a:srgbClr val="002060"/>
                          </a:solidFill>
                          <a:effectLst/>
                          <a:latin typeface="inherit"/>
                        </a:rPr>
                        <a:t>http://www.example.com/dir2/other.html</a:t>
                      </a:r>
                    </a:p>
                  </a:txBody>
                  <a:tcPr marL="53204" marR="53204" marT="26602" marB="26602">
                    <a:lnL w="9525" cap="flat" cmpd="sng" algn="ctr">
                      <a:solidFill>
                        <a:srgbClr val="008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8000"/>
                      </a:solidFill>
                      <a:prstDash val="solid"/>
                      <a:round/>
                      <a:headEnd type="none" w="med" len="med"/>
                      <a:tailEnd type="none" w="med" len="med"/>
                    </a:lnT>
                    <a:lnB w="9525" cap="flat" cmpd="sng" algn="ctr">
                      <a:solidFill>
                        <a:srgbClr val="008000"/>
                      </a:solidFill>
                      <a:prstDash val="solid"/>
                      <a:round/>
                      <a:headEnd type="none" w="med" len="med"/>
                      <a:tailEnd type="none" w="med" len="med"/>
                    </a:lnB>
                    <a:solidFill>
                      <a:srgbClr val="CCCCCC"/>
                    </a:solidFill>
                  </a:tcPr>
                </a:tc>
                <a:tc>
                  <a:txBody>
                    <a:bodyPr/>
                    <a:lstStyle/>
                    <a:p>
                      <a:pPr algn="just" fontAlgn="base"/>
                      <a:r>
                        <a:rPr lang="fr-FR" sz="1800" b="1">
                          <a:solidFill>
                            <a:srgbClr val="00B050"/>
                          </a:solidFill>
                          <a:effectLst/>
                          <a:latin typeface="inherit"/>
                        </a:rPr>
                        <a:t>Succès</a:t>
                      </a: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CCCCCC"/>
                    </a:solidFill>
                  </a:tcPr>
                </a:tc>
                <a:tc>
                  <a:txBody>
                    <a:bodyPr/>
                    <a:lstStyle/>
                    <a:p>
                      <a:pPr algn="just" fontAlgn="base"/>
                      <a:r>
                        <a:rPr lang="fr-FR" sz="1800">
                          <a:solidFill>
                            <a:srgbClr val="333333"/>
                          </a:solidFill>
                          <a:effectLst/>
                          <a:latin typeface="inherit"/>
                        </a:rPr>
                        <a:t>Même protocole et même nom de domaine, seul le dossier diffère</a:t>
                      </a:r>
                      <a:endParaRPr lang="fr-FR" sz="1800">
                        <a:effectLst/>
                        <a:latin typeface="inherit"/>
                      </a:endParaRP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8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CCCCCC"/>
                    </a:solidFill>
                  </a:tcPr>
                </a:tc>
                <a:extLst>
                  <a:ext uri="{0D108BD9-81ED-4DB2-BD59-A6C34878D82A}">
                    <a16:rowId xmlns:a16="http://schemas.microsoft.com/office/drawing/2014/main" val="626021248"/>
                  </a:ext>
                </a:extLst>
              </a:tr>
              <a:tr h="639954">
                <a:tc>
                  <a:txBody>
                    <a:bodyPr/>
                    <a:lstStyle/>
                    <a:p>
                      <a:pPr algn="just" fontAlgn="base"/>
                      <a:r>
                        <a:rPr lang="fr-FR" sz="1800" dirty="0">
                          <a:solidFill>
                            <a:srgbClr val="002060"/>
                          </a:solidFill>
                          <a:effectLst/>
                          <a:latin typeface="inherit"/>
                        </a:rPr>
                        <a:t>http://www.example.com:81/dir/other.html</a:t>
                      </a:r>
                    </a:p>
                  </a:txBody>
                  <a:tcPr marL="53204" marR="53204" marT="26602" marB="26602">
                    <a:lnL w="9525" cap="flat" cmpd="sng" algn="ctr">
                      <a:solidFill>
                        <a:srgbClr val="008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8000"/>
                      </a:solidFill>
                      <a:prstDash val="solid"/>
                      <a:round/>
                      <a:headEnd type="none" w="med" len="med"/>
                      <a:tailEnd type="none" w="med" len="med"/>
                    </a:lnT>
                    <a:lnB w="9525" cap="flat" cmpd="sng" algn="ctr">
                      <a:solidFill>
                        <a:srgbClr val="008000"/>
                      </a:solidFill>
                      <a:prstDash val="solid"/>
                      <a:round/>
                      <a:headEnd type="none" w="med" len="med"/>
                      <a:tailEnd type="none" w="med" len="med"/>
                    </a:lnB>
                    <a:solidFill>
                      <a:srgbClr val="FFFFBF"/>
                    </a:solidFill>
                  </a:tcPr>
                </a:tc>
                <a:tc>
                  <a:txBody>
                    <a:bodyPr/>
                    <a:lstStyle/>
                    <a:p>
                      <a:pPr algn="just" fontAlgn="base"/>
                      <a:r>
                        <a:rPr lang="fr-FR" sz="1800" b="1">
                          <a:solidFill>
                            <a:srgbClr val="FF0000"/>
                          </a:solidFill>
                          <a:effectLst/>
                          <a:latin typeface="inherit"/>
                        </a:rPr>
                        <a:t>Échec</a:t>
                      </a: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BF"/>
                    </a:solidFill>
                  </a:tcPr>
                </a:tc>
                <a:tc>
                  <a:txBody>
                    <a:bodyPr/>
                    <a:lstStyle/>
                    <a:p>
                      <a:pPr algn="just" fontAlgn="base"/>
                      <a:r>
                        <a:rPr lang="fr-FR" sz="1800">
                          <a:solidFill>
                            <a:srgbClr val="333333"/>
                          </a:solidFill>
                          <a:effectLst/>
                          <a:latin typeface="inherit"/>
                        </a:rPr>
                        <a:t>Même protocole et même nom de domaine, mais le port est différent (80 par défaut)</a:t>
                      </a:r>
                      <a:endParaRPr lang="fr-FR" sz="1800">
                        <a:effectLst/>
                        <a:latin typeface="inherit"/>
                      </a:endParaRP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8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BF"/>
                    </a:solidFill>
                  </a:tcPr>
                </a:tc>
                <a:extLst>
                  <a:ext uri="{0D108BD9-81ED-4DB2-BD59-A6C34878D82A}">
                    <a16:rowId xmlns:a16="http://schemas.microsoft.com/office/drawing/2014/main" val="1982622032"/>
                  </a:ext>
                </a:extLst>
              </a:tr>
              <a:tr h="364916">
                <a:tc>
                  <a:txBody>
                    <a:bodyPr/>
                    <a:lstStyle/>
                    <a:p>
                      <a:pPr algn="just" fontAlgn="base"/>
                      <a:r>
                        <a:rPr lang="fr-FR" sz="1800">
                          <a:solidFill>
                            <a:srgbClr val="002060"/>
                          </a:solidFill>
                          <a:effectLst/>
                          <a:latin typeface="inherit"/>
                        </a:rPr>
                        <a:t>https://www.example.com/dir/other.html</a:t>
                      </a:r>
                    </a:p>
                  </a:txBody>
                  <a:tcPr marL="53204" marR="53204" marT="26602" marB="26602">
                    <a:lnL w="9525" cap="flat" cmpd="sng" algn="ctr">
                      <a:solidFill>
                        <a:srgbClr val="008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8000"/>
                      </a:solidFill>
                      <a:prstDash val="solid"/>
                      <a:round/>
                      <a:headEnd type="none" w="med" len="med"/>
                      <a:tailEnd type="none" w="med" len="med"/>
                    </a:lnT>
                    <a:lnB w="9525" cap="flat" cmpd="sng" algn="ctr">
                      <a:solidFill>
                        <a:srgbClr val="008000"/>
                      </a:solidFill>
                      <a:prstDash val="solid"/>
                      <a:round/>
                      <a:headEnd type="none" w="med" len="med"/>
                      <a:tailEnd type="none" w="med" len="med"/>
                    </a:lnB>
                    <a:solidFill>
                      <a:srgbClr val="CCCCCC"/>
                    </a:solidFill>
                  </a:tcPr>
                </a:tc>
                <a:tc>
                  <a:txBody>
                    <a:bodyPr/>
                    <a:lstStyle/>
                    <a:p>
                      <a:pPr algn="just" fontAlgn="base"/>
                      <a:r>
                        <a:rPr lang="fr-FR" sz="1800" b="1">
                          <a:solidFill>
                            <a:srgbClr val="FF0000"/>
                          </a:solidFill>
                          <a:effectLst/>
                          <a:latin typeface="inherit"/>
                        </a:rPr>
                        <a:t>Échec</a:t>
                      </a: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CCCCCC"/>
                    </a:solidFill>
                  </a:tcPr>
                </a:tc>
                <a:tc>
                  <a:txBody>
                    <a:bodyPr/>
                    <a:lstStyle/>
                    <a:p>
                      <a:pPr algn="just" fontAlgn="base"/>
                      <a:r>
                        <a:rPr lang="fr-FR" sz="1800">
                          <a:solidFill>
                            <a:srgbClr val="333333"/>
                          </a:solidFill>
                          <a:effectLst/>
                          <a:latin typeface="inherit"/>
                        </a:rPr>
                        <a:t>Protocole différent (HTTPS au lieu de HTTP)</a:t>
                      </a:r>
                      <a:endParaRPr lang="fr-FR" sz="1800">
                        <a:effectLst/>
                        <a:latin typeface="inherit"/>
                      </a:endParaRP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8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CCCCCC"/>
                    </a:solidFill>
                  </a:tcPr>
                </a:tc>
                <a:extLst>
                  <a:ext uri="{0D108BD9-81ED-4DB2-BD59-A6C34878D82A}">
                    <a16:rowId xmlns:a16="http://schemas.microsoft.com/office/drawing/2014/main" val="1382344983"/>
                  </a:ext>
                </a:extLst>
              </a:tr>
              <a:tr h="364916">
                <a:tc>
                  <a:txBody>
                    <a:bodyPr/>
                    <a:lstStyle/>
                    <a:p>
                      <a:pPr algn="just" fontAlgn="base"/>
                      <a:r>
                        <a:rPr lang="fr-FR" sz="1800">
                          <a:solidFill>
                            <a:srgbClr val="002060"/>
                          </a:solidFill>
                          <a:effectLst/>
                          <a:latin typeface="inherit"/>
                        </a:rPr>
                        <a:t>http://en.example.com/dir/other.html</a:t>
                      </a:r>
                    </a:p>
                  </a:txBody>
                  <a:tcPr marL="53204" marR="53204" marT="26602" marB="26602">
                    <a:lnL w="9525" cap="flat" cmpd="sng" algn="ctr">
                      <a:solidFill>
                        <a:srgbClr val="008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8000"/>
                      </a:solidFill>
                      <a:prstDash val="solid"/>
                      <a:round/>
                      <a:headEnd type="none" w="med" len="med"/>
                      <a:tailEnd type="none" w="med" len="med"/>
                    </a:lnT>
                    <a:lnB w="9525" cap="flat" cmpd="sng" algn="ctr">
                      <a:solidFill>
                        <a:srgbClr val="008000"/>
                      </a:solidFill>
                      <a:prstDash val="solid"/>
                      <a:round/>
                      <a:headEnd type="none" w="med" len="med"/>
                      <a:tailEnd type="none" w="med" len="med"/>
                    </a:lnB>
                    <a:solidFill>
                      <a:srgbClr val="FFFFBF"/>
                    </a:solidFill>
                  </a:tcPr>
                </a:tc>
                <a:tc>
                  <a:txBody>
                    <a:bodyPr/>
                    <a:lstStyle/>
                    <a:p>
                      <a:pPr algn="just" fontAlgn="base"/>
                      <a:r>
                        <a:rPr lang="fr-FR" sz="1800" b="1">
                          <a:solidFill>
                            <a:srgbClr val="FF0000"/>
                          </a:solidFill>
                          <a:effectLst/>
                          <a:latin typeface="inherit"/>
                        </a:rPr>
                        <a:t>Échec</a:t>
                      </a: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BF"/>
                    </a:solidFill>
                  </a:tcPr>
                </a:tc>
                <a:tc>
                  <a:txBody>
                    <a:bodyPr/>
                    <a:lstStyle/>
                    <a:p>
                      <a:pPr algn="just" fontAlgn="base"/>
                      <a:r>
                        <a:rPr lang="fr-FR" sz="1800">
                          <a:solidFill>
                            <a:srgbClr val="333333"/>
                          </a:solidFill>
                          <a:effectLst/>
                          <a:latin typeface="inherit"/>
                        </a:rPr>
                        <a:t>Sous-domaine différent</a:t>
                      </a:r>
                      <a:endParaRPr lang="fr-FR" sz="1800">
                        <a:effectLst/>
                        <a:latin typeface="inherit"/>
                      </a:endParaRP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8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BF"/>
                    </a:solidFill>
                  </a:tcPr>
                </a:tc>
                <a:extLst>
                  <a:ext uri="{0D108BD9-81ED-4DB2-BD59-A6C34878D82A}">
                    <a16:rowId xmlns:a16="http://schemas.microsoft.com/office/drawing/2014/main" val="3723501069"/>
                  </a:ext>
                </a:extLst>
              </a:tr>
              <a:tr h="914993">
                <a:tc>
                  <a:txBody>
                    <a:bodyPr/>
                    <a:lstStyle/>
                    <a:p>
                      <a:pPr algn="just" fontAlgn="base"/>
                      <a:r>
                        <a:rPr lang="fr-FR" sz="1800">
                          <a:solidFill>
                            <a:srgbClr val="002060"/>
                          </a:solidFill>
                          <a:effectLst/>
                          <a:latin typeface="inherit"/>
                        </a:rPr>
                        <a:t>http://example.com/dir/other.html</a:t>
                      </a:r>
                    </a:p>
                  </a:txBody>
                  <a:tcPr marL="53204" marR="53204" marT="26602" marB="26602">
                    <a:lnL w="9525" cap="flat" cmpd="sng" algn="ctr">
                      <a:solidFill>
                        <a:srgbClr val="008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8000"/>
                      </a:solidFill>
                      <a:prstDash val="solid"/>
                      <a:round/>
                      <a:headEnd type="none" w="med" len="med"/>
                      <a:tailEnd type="none" w="med" len="med"/>
                    </a:lnT>
                    <a:lnB w="9525" cap="flat" cmpd="sng" algn="ctr">
                      <a:solidFill>
                        <a:srgbClr val="008000"/>
                      </a:solidFill>
                      <a:prstDash val="solid"/>
                      <a:round/>
                      <a:headEnd type="none" w="med" len="med"/>
                      <a:tailEnd type="none" w="med" len="med"/>
                    </a:lnB>
                    <a:solidFill>
                      <a:srgbClr val="CCCCCC"/>
                    </a:solidFill>
                  </a:tcPr>
                </a:tc>
                <a:tc>
                  <a:txBody>
                    <a:bodyPr/>
                    <a:lstStyle/>
                    <a:p>
                      <a:pPr algn="just" fontAlgn="base"/>
                      <a:r>
                        <a:rPr lang="fr-FR" sz="1800" b="1">
                          <a:solidFill>
                            <a:srgbClr val="FF0000"/>
                          </a:solidFill>
                          <a:effectLst/>
                          <a:latin typeface="inherit"/>
                        </a:rPr>
                        <a:t>Échec</a:t>
                      </a: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8000"/>
                      </a:solidFill>
                      <a:prstDash val="solid"/>
                      <a:round/>
                      <a:headEnd type="none" w="med" len="med"/>
                      <a:tailEnd type="none" w="med" len="med"/>
                    </a:lnB>
                    <a:solidFill>
                      <a:srgbClr val="CCCCCC"/>
                    </a:solidFill>
                  </a:tcPr>
                </a:tc>
                <a:tc>
                  <a:txBody>
                    <a:bodyPr/>
                    <a:lstStyle/>
                    <a:p>
                      <a:pPr algn="just" fontAlgn="base"/>
                      <a:r>
                        <a:rPr lang="fr-FR" sz="1800" dirty="0">
                          <a:solidFill>
                            <a:srgbClr val="333333"/>
                          </a:solidFill>
                          <a:effectLst/>
                          <a:latin typeface="inherit"/>
                        </a:rPr>
                        <a:t>Si l'appel est fait depuis un nom de domaine dont les « www » sont spécifiés, alors il</a:t>
                      </a:r>
                      <a:br>
                        <a:rPr lang="fr-FR" sz="1800" dirty="0">
                          <a:effectLst/>
                          <a:latin typeface="inherit"/>
                        </a:rPr>
                      </a:br>
                      <a:r>
                        <a:rPr lang="fr-FR" sz="1800" dirty="0">
                          <a:solidFill>
                            <a:srgbClr val="333333"/>
                          </a:solidFill>
                          <a:effectLst/>
                          <a:latin typeface="inherit"/>
                        </a:rPr>
                        <a:t>faut faire de même pour la page appelée</a:t>
                      </a:r>
                      <a:endParaRPr lang="fr-FR" sz="1800" dirty="0">
                        <a:effectLst/>
                        <a:latin typeface="inherit"/>
                      </a:endParaRPr>
                    </a:p>
                  </a:txBody>
                  <a:tcPr marL="53204" marR="53204" marT="26602" marB="26602">
                    <a:lnL w="9525" cap="flat" cmpd="sng" algn="ctr">
                      <a:solidFill>
                        <a:srgbClr val="000000"/>
                      </a:solidFill>
                      <a:prstDash val="solid"/>
                      <a:round/>
                      <a:headEnd type="none" w="med" len="med"/>
                      <a:tailEnd type="none" w="med" len="med"/>
                    </a:lnL>
                    <a:lnR w="9525" cap="flat" cmpd="sng" algn="ctr">
                      <a:solidFill>
                        <a:srgbClr val="008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8000"/>
                      </a:solidFill>
                      <a:prstDash val="solid"/>
                      <a:round/>
                      <a:headEnd type="none" w="med" len="med"/>
                      <a:tailEnd type="none" w="med" len="med"/>
                    </a:lnB>
                    <a:solidFill>
                      <a:srgbClr val="CCCCCC"/>
                    </a:solidFill>
                  </a:tcPr>
                </a:tc>
                <a:extLst>
                  <a:ext uri="{0D108BD9-81ED-4DB2-BD59-A6C34878D82A}">
                    <a16:rowId xmlns:a16="http://schemas.microsoft.com/office/drawing/2014/main" val="1702504374"/>
                  </a:ext>
                </a:extLst>
              </a:tr>
            </a:tbl>
          </a:graphicData>
        </a:graphic>
      </p:graphicFrame>
      <p:sp>
        <p:nvSpPr>
          <p:cNvPr id="6" name="Rectangle 5">
            <a:extLst>
              <a:ext uri="{FF2B5EF4-FFF2-40B4-BE49-F238E27FC236}">
                <a16:creationId xmlns:a16="http://schemas.microsoft.com/office/drawing/2014/main" id="{9ACE14BC-E171-49E2-9F3A-3088D87018E7}"/>
              </a:ext>
            </a:extLst>
          </p:cNvPr>
          <p:cNvSpPr/>
          <p:nvPr/>
        </p:nvSpPr>
        <p:spPr>
          <a:xfrm>
            <a:off x="0" y="6456085"/>
            <a:ext cx="4808817" cy="369332"/>
          </a:xfrm>
          <a:prstGeom prst="rect">
            <a:avLst/>
          </a:prstGeom>
        </p:spPr>
        <p:txBody>
          <a:bodyPr wrap="none">
            <a:spAutoFit/>
          </a:bodyPr>
          <a:lstStyle/>
          <a:p>
            <a:r>
              <a:rPr lang="fr-FR" dirty="0">
                <a:hlinkClick r:id="rId3"/>
              </a:rPr>
              <a:t>https://en.wikipedia.org/wiki/Same-origin_policy</a:t>
            </a:r>
            <a:endParaRPr lang="fr-FR" dirty="0"/>
          </a:p>
        </p:txBody>
      </p:sp>
    </p:spTree>
    <p:extLst>
      <p:ext uri="{BB962C8B-B14F-4D97-AF65-F5344CB8AC3E}">
        <p14:creationId xmlns:p14="http://schemas.microsoft.com/office/powerpoint/2010/main" val="189410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57189" y="2257426"/>
            <a:ext cx="11430000" cy="2790825"/>
          </a:xfrm>
        </p:spPr>
        <p:txBody>
          <a:bodyPr>
            <a:normAutofit fontScale="90000"/>
          </a:bodyPr>
          <a:lstStyle/>
          <a:p>
            <a:pPr algn="ctr"/>
            <a:r>
              <a:rPr lang="en-US" sz="12800" dirty="0"/>
              <a:t>CORS</a:t>
            </a:r>
            <a:br>
              <a:rPr lang="en-US" sz="7200" dirty="0"/>
            </a:br>
            <a:br>
              <a:rPr lang="en-US" sz="7200" dirty="0"/>
            </a:br>
            <a:r>
              <a:rPr lang="fr-FR" sz="7200" dirty="0"/>
              <a:t>Cross-</a:t>
            </a:r>
            <a:r>
              <a:rPr lang="fr-FR" sz="7200" dirty="0" err="1"/>
              <a:t>origin</a:t>
            </a:r>
            <a:r>
              <a:rPr lang="fr-FR" sz="7200" dirty="0"/>
              <a:t> </a:t>
            </a:r>
            <a:r>
              <a:rPr lang="fr-FR" sz="7200" dirty="0" err="1"/>
              <a:t>resource</a:t>
            </a:r>
            <a:r>
              <a:rPr lang="fr-FR" sz="7200" dirty="0"/>
              <a:t> sharing</a:t>
            </a:r>
            <a:br>
              <a:rPr lang="en-US" sz="7200" dirty="0"/>
            </a:br>
            <a:endParaRPr lang="fr-FR" sz="7200" dirty="0"/>
          </a:p>
        </p:txBody>
      </p:sp>
      <p:sp>
        <p:nvSpPr>
          <p:cNvPr id="3" name="Espace réservé du numéro de diapositive 2"/>
          <p:cNvSpPr>
            <a:spLocks noGrp="1"/>
          </p:cNvSpPr>
          <p:nvPr>
            <p:ph type="sldNum" sz="quarter" idx="12"/>
          </p:nvPr>
        </p:nvSpPr>
        <p:spPr/>
        <p:txBody>
          <a:bodyPr/>
          <a:lstStyle/>
          <a:p>
            <a:fld id="{B79E4878-4BCB-449E-94CF-AE2A0F6BB533}" type="slidenum">
              <a:rPr lang="fr-FR" smtClean="0"/>
              <a:t>11</a:t>
            </a:fld>
            <a:endParaRPr lang="fr-FR"/>
          </a:p>
        </p:txBody>
      </p:sp>
    </p:spTree>
    <p:extLst>
      <p:ext uri="{BB962C8B-B14F-4D97-AF65-F5344CB8AC3E}">
        <p14:creationId xmlns:p14="http://schemas.microsoft.com/office/powerpoint/2010/main" val="1042013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2206F18-CC74-4797-84F7-B58A74D21320}"/>
              </a:ext>
            </a:extLst>
          </p:cNvPr>
          <p:cNvSpPr>
            <a:spLocks noGrp="1"/>
          </p:cNvSpPr>
          <p:nvPr>
            <p:ph type="title"/>
          </p:nvPr>
        </p:nvSpPr>
        <p:spPr/>
        <p:txBody>
          <a:bodyPr/>
          <a:lstStyle/>
          <a:p>
            <a:r>
              <a:rPr lang="fr-FR" dirty="0"/>
              <a:t>CORS : Compatibilité des navigateurs</a:t>
            </a:r>
          </a:p>
        </p:txBody>
      </p:sp>
      <p:sp>
        <p:nvSpPr>
          <p:cNvPr id="3" name="Espace réservé du contenu 2">
            <a:extLst>
              <a:ext uri="{FF2B5EF4-FFF2-40B4-BE49-F238E27FC236}">
                <a16:creationId xmlns:a16="http://schemas.microsoft.com/office/drawing/2014/main" id="{1B645D6F-05BB-4026-9637-59C93CAE4A94}"/>
              </a:ext>
            </a:extLst>
          </p:cNvPr>
          <p:cNvSpPr>
            <a:spLocks noGrp="1"/>
          </p:cNvSpPr>
          <p:nvPr>
            <p:ph idx="1"/>
          </p:nvPr>
        </p:nvSpPr>
        <p:spPr/>
        <p:txBody>
          <a:bodyPr/>
          <a:lstStyle/>
          <a:p>
            <a:endParaRPr lang="fr-FR" dirty="0"/>
          </a:p>
        </p:txBody>
      </p:sp>
      <p:sp>
        <p:nvSpPr>
          <p:cNvPr id="4" name="Espace réservé du numéro de diapositive 3">
            <a:extLst>
              <a:ext uri="{FF2B5EF4-FFF2-40B4-BE49-F238E27FC236}">
                <a16:creationId xmlns:a16="http://schemas.microsoft.com/office/drawing/2014/main" id="{76CF7D61-52B6-4E88-B7EB-3FC9C04464E5}"/>
              </a:ext>
            </a:extLst>
          </p:cNvPr>
          <p:cNvSpPr>
            <a:spLocks noGrp="1"/>
          </p:cNvSpPr>
          <p:nvPr>
            <p:ph type="sldNum" sz="quarter" idx="12"/>
          </p:nvPr>
        </p:nvSpPr>
        <p:spPr/>
        <p:txBody>
          <a:bodyPr/>
          <a:lstStyle/>
          <a:p>
            <a:fld id="{B79E4878-4BCB-449E-94CF-AE2A0F6BB533}" type="slidenum">
              <a:rPr lang="fr-FR" smtClean="0"/>
              <a:t>12</a:t>
            </a:fld>
            <a:endParaRPr lang="fr-FR" dirty="0"/>
          </a:p>
        </p:txBody>
      </p:sp>
      <p:pic>
        <p:nvPicPr>
          <p:cNvPr id="5" name="Image 4">
            <a:extLst>
              <a:ext uri="{FF2B5EF4-FFF2-40B4-BE49-F238E27FC236}">
                <a16:creationId xmlns:a16="http://schemas.microsoft.com/office/drawing/2014/main" id="{13BE8968-8049-4961-BEB3-C02A237902E9}"/>
              </a:ext>
            </a:extLst>
          </p:cNvPr>
          <p:cNvPicPr>
            <a:picLocks noChangeAspect="1"/>
          </p:cNvPicPr>
          <p:nvPr/>
        </p:nvPicPr>
        <p:blipFill>
          <a:blip r:embed="rId2"/>
          <a:stretch>
            <a:fillRect/>
          </a:stretch>
        </p:blipFill>
        <p:spPr>
          <a:xfrm>
            <a:off x="995362" y="1236374"/>
            <a:ext cx="10201275" cy="4810125"/>
          </a:xfrm>
          <a:prstGeom prst="rect">
            <a:avLst/>
          </a:prstGeom>
        </p:spPr>
      </p:pic>
      <p:sp>
        <p:nvSpPr>
          <p:cNvPr id="6" name="Rectangle 5">
            <a:extLst>
              <a:ext uri="{FF2B5EF4-FFF2-40B4-BE49-F238E27FC236}">
                <a16:creationId xmlns:a16="http://schemas.microsoft.com/office/drawing/2014/main" id="{85767973-6AB8-4364-8AE4-28714299FE36}"/>
              </a:ext>
            </a:extLst>
          </p:cNvPr>
          <p:cNvSpPr/>
          <p:nvPr/>
        </p:nvSpPr>
        <p:spPr>
          <a:xfrm>
            <a:off x="76867" y="6356350"/>
            <a:ext cx="5369611" cy="369332"/>
          </a:xfrm>
          <a:prstGeom prst="rect">
            <a:avLst/>
          </a:prstGeom>
        </p:spPr>
        <p:txBody>
          <a:bodyPr wrap="none">
            <a:spAutoFit/>
          </a:bodyPr>
          <a:lstStyle/>
          <a:p>
            <a:r>
              <a:rPr lang="fr-FR" dirty="0">
                <a:hlinkClick r:id="rId3"/>
              </a:rPr>
              <a:t>https://developer.mozilla.org/fr/docs/Web/HTTP/CORS</a:t>
            </a:r>
            <a:endParaRPr lang="fr-FR" dirty="0"/>
          </a:p>
        </p:txBody>
      </p:sp>
    </p:spTree>
    <p:extLst>
      <p:ext uri="{BB962C8B-B14F-4D97-AF65-F5344CB8AC3E}">
        <p14:creationId xmlns:p14="http://schemas.microsoft.com/office/powerpoint/2010/main" val="2662125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9C411D3-8BCC-43AB-9A05-0AE57F66897F}"/>
              </a:ext>
            </a:extLst>
          </p:cNvPr>
          <p:cNvSpPr>
            <a:spLocks noGrp="1"/>
          </p:cNvSpPr>
          <p:nvPr>
            <p:ph type="title"/>
          </p:nvPr>
        </p:nvSpPr>
        <p:spPr/>
        <p:txBody>
          <a:bodyPr/>
          <a:lstStyle/>
          <a:p>
            <a:r>
              <a:rPr lang="fr-FR" dirty="0"/>
              <a:t>Principe de CORS imagé</a:t>
            </a:r>
          </a:p>
        </p:txBody>
      </p:sp>
      <p:sp>
        <p:nvSpPr>
          <p:cNvPr id="4" name="Espace réservé du numéro de diapositive 3">
            <a:extLst>
              <a:ext uri="{FF2B5EF4-FFF2-40B4-BE49-F238E27FC236}">
                <a16:creationId xmlns:a16="http://schemas.microsoft.com/office/drawing/2014/main" id="{5BBD9DAE-FE79-44AE-8CFB-A1570287CBF5}"/>
              </a:ext>
            </a:extLst>
          </p:cNvPr>
          <p:cNvSpPr>
            <a:spLocks noGrp="1"/>
          </p:cNvSpPr>
          <p:nvPr>
            <p:ph type="sldNum" sz="quarter" idx="12"/>
          </p:nvPr>
        </p:nvSpPr>
        <p:spPr/>
        <p:txBody>
          <a:bodyPr/>
          <a:lstStyle/>
          <a:p>
            <a:fld id="{B79E4878-4BCB-449E-94CF-AE2A0F6BB533}" type="slidenum">
              <a:rPr lang="fr-FR" smtClean="0"/>
              <a:t>13</a:t>
            </a:fld>
            <a:endParaRPr lang="fr-FR"/>
          </a:p>
        </p:txBody>
      </p:sp>
      <p:pic>
        <p:nvPicPr>
          <p:cNvPr id="5" name="Image 4">
            <a:extLst>
              <a:ext uri="{FF2B5EF4-FFF2-40B4-BE49-F238E27FC236}">
                <a16:creationId xmlns:a16="http://schemas.microsoft.com/office/drawing/2014/main" id="{2A5B82FD-DA27-431B-A007-0430BACBFF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276115"/>
            <a:ext cx="2515779" cy="2083992"/>
          </a:xfrm>
          <a:prstGeom prst="rect">
            <a:avLst/>
          </a:prstGeom>
        </p:spPr>
      </p:pic>
      <p:pic>
        <p:nvPicPr>
          <p:cNvPr id="6" name="Image 5">
            <a:extLst>
              <a:ext uri="{FF2B5EF4-FFF2-40B4-BE49-F238E27FC236}">
                <a16:creationId xmlns:a16="http://schemas.microsoft.com/office/drawing/2014/main" id="{D0AF4959-BEE6-4613-8DC8-F0C9D76801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66797" y="2264280"/>
            <a:ext cx="1642106" cy="2132102"/>
          </a:xfrm>
          <a:prstGeom prst="rect">
            <a:avLst/>
          </a:prstGeom>
        </p:spPr>
      </p:pic>
      <p:cxnSp>
        <p:nvCxnSpPr>
          <p:cNvPr id="7" name="Connecteur droit 6">
            <a:extLst>
              <a:ext uri="{FF2B5EF4-FFF2-40B4-BE49-F238E27FC236}">
                <a16:creationId xmlns:a16="http://schemas.microsoft.com/office/drawing/2014/main" id="{4A2C7D8F-F8C0-4716-9DDC-6D70B5506845}"/>
              </a:ext>
            </a:extLst>
          </p:cNvPr>
          <p:cNvCxnSpPr>
            <a:cxnSpLocks/>
          </p:cNvCxnSpPr>
          <p:nvPr/>
        </p:nvCxnSpPr>
        <p:spPr>
          <a:xfrm flipH="1">
            <a:off x="3602184" y="2605752"/>
            <a:ext cx="5524400"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78CFE3D6-93D0-4A84-B552-820E35600B99}"/>
              </a:ext>
            </a:extLst>
          </p:cNvPr>
          <p:cNvSpPr txBox="1"/>
          <p:nvPr/>
        </p:nvSpPr>
        <p:spPr>
          <a:xfrm>
            <a:off x="3683420" y="2066962"/>
            <a:ext cx="4958602" cy="461665"/>
          </a:xfrm>
          <a:prstGeom prst="rect">
            <a:avLst/>
          </a:prstGeom>
          <a:noFill/>
        </p:spPr>
        <p:txBody>
          <a:bodyPr wrap="none" rtlCol="0">
            <a:spAutoFit/>
          </a:bodyPr>
          <a:lstStyle/>
          <a:p>
            <a:r>
              <a:rPr lang="fr-FR" sz="2400" dirty="0">
                <a:solidFill>
                  <a:schemeClr val="accent5">
                    <a:lumMod val="50000"/>
                  </a:schemeClr>
                </a:solidFill>
              </a:rPr>
              <a:t>Puis-je t’emprunter ton stylo Samuel ?</a:t>
            </a:r>
          </a:p>
        </p:txBody>
      </p:sp>
      <p:pic>
        <p:nvPicPr>
          <p:cNvPr id="1026" name="Picture 2" descr=" BIC Cristal Medium Bleu">
            <a:extLst>
              <a:ext uri="{FF2B5EF4-FFF2-40B4-BE49-F238E27FC236}">
                <a16:creationId xmlns:a16="http://schemas.microsoft.com/office/drawing/2014/main" id="{11E2900B-C698-41E6-928C-469C56B6D6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7286004">
            <a:off x="6819846" y="4329491"/>
            <a:ext cx="458728" cy="458728"/>
          </a:xfrm>
          <a:prstGeom prst="rect">
            <a:avLst/>
          </a:prstGeom>
          <a:noFill/>
          <a:extLst>
            <a:ext uri="{909E8E84-426E-40DD-AFC4-6F175D3DCCD1}">
              <a14:hiddenFill xmlns:a14="http://schemas.microsoft.com/office/drawing/2010/main">
                <a:solidFill>
                  <a:srgbClr val="FFFFFF"/>
                </a:solidFill>
              </a14:hiddenFill>
            </a:ext>
          </a:extLst>
        </p:spPr>
      </p:pic>
      <p:cxnSp>
        <p:nvCxnSpPr>
          <p:cNvPr id="12" name="Connecteur droit 11">
            <a:extLst>
              <a:ext uri="{FF2B5EF4-FFF2-40B4-BE49-F238E27FC236}">
                <a16:creationId xmlns:a16="http://schemas.microsoft.com/office/drawing/2014/main" id="{4C9CC011-6FDD-42B0-B0CA-FA6A5D79F81C}"/>
              </a:ext>
            </a:extLst>
          </p:cNvPr>
          <p:cNvCxnSpPr>
            <a:cxnSpLocks/>
          </p:cNvCxnSpPr>
          <p:nvPr/>
        </p:nvCxnSpPr>
        <p:spPr>
          <a:xfrm>
            <a:off x="3501418" y="2838292"/>
            <a:ext cx="5529371"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7" name="ZoneTexte 16">
            <a:extLst>
              <a:ext uri="{FF2B5EF4-FFF2-40B4-BE49-F238E27FC236}">
                <a16:creationId xmlns:a16="http://schemas.microsoft.com/office/drawing/2014/main" id="{C3E50884-EF43-4077-AC02-D6CDD316D9CD}"/>
              </a:ext>
            </a:extLst>
          </p:cNvPr>
          <p:cNvSpPr txBox="1"/>
          <p:nvPr/>
        </p:nvSpPr>
        <p:spPr>
          <a:xfrm>
            <a:off x="7288517" y="2892250"/>
            <a:ext cx="1742272" cy="461665"/>
          </a:xfrm>
          <a:prstGeom prst="rect">
            <a:avLst/>
          </a:prstGeom>
          <a:noFill/>
        </p:spPr>
        <p:txBody>
          <a:bodyPr wrap="none" rtlCol="0">
            <a:spAutoFit/>
          </a:bodyPr>
          <a:lstStyle/>
          <a:p>
            <a:r>
              <a:rPr lang="fr-FR" sz="2400" dirty="0">
                <a:solidFill>
                  <a:schemeClr val="accent6">
                    <a:lumMod val="50000"/>
                  </a:schemeClr>
                </a:solidFill>
              </a:rPr>
              <a:t>Oui bien sûr.</a:t>
            </a:r>
          </a:p>
        </p:txBody>
      </p:sp>
      <p:sp>
        <p:nvSpPr>
          <p:cNvPr id="16" name="ZoneTexte 15">
            <a:extLst>
              <a:ext uri="{FF2B5EF4-FFF2-40B4-BE49-F238E27FC236}">
                <a16:creationId xmlns:a16="http://schemas.microsoft.com/office/drawing/2014/main" id="{BF11BFB3-D18B-4628-B1B8-8D000EE2467B}"/>
              </a:ext>
            </a:extLst>
          </p:cNvPr>
          <p:cNvSpPr txBox="1"/>
          <p:nvPr/>
        </p:nvSpPr>
        <p:spPr>
          <a:xfrm>
            <a:off x="1166949" y="4853146"/>
            <a:ext cx="1670650" cy="523220"/>
          </a:xfrm>
          <a:prstGeom prst="rect">
            <a:avLst/>
          </a:prstGeom>
          <a:noFill/>
        </p:spPr>
        <p:txBody>
          <a:bodyPr wrap="none" rtlCol="0">
            <a:spAutoFit/>
          </a:bodyPr>
          <a:lstStyle/>
          <a:p>
            <a:r>
              <a:rPr lang="fr-FR" sz="2800" dirty="0">
                <a:solidFill>
                  <a:schemeClr val="accent5">
                    <a:lumMod val="50000"/>
                  </a:schemeClr>
                </a:solidFill>
              </a:rPr>
              <a:t>Guillaume</a:t>
            </a:r>
          </a:p>
        </p:txBody>
      </p:sp>
      <p:sp>
        <p:nvSpPr>
          <p:cNvPr id="19" name="ZoneTexte 18">
            <a:extLst>
              <a:ext uri="{FF2B5EF4-FFF2-40B4-BE49-F238E27FC236}">
                <a16:creationId xmlns:a16="http://schemas.microsoft.com/office/drawing/2014/main" id="{3ABE179E-7CE5-4733-B2A4-6C36FEC79A96}"/>
              </a:ext>
            </a:extLst>
          </p:cNvPr>
          <p:cNvSpPr txBox="1"/>
          <p:nvPr/>
        </p:nvSpPr>
        <p:spPr>
          <a:xfrm>
            <a:off x="9559312" y="4853146"/>
            <a:ext cx="1257075" cy="523220"/>
          </a:xfrm>
          <a:prstGeom prst="rect">
            <a:avLst/>
          </a:prstGeom>
          <a:noFill/>
        </p:spPr>
        <p:txBody>
          <a:bodyPr wrap="none" rtlCol="0">
            <a:spAutoFit/>
          </a:bodyPr>
          <a:lstStyle/>
          <a:p>
            <a:r>
              <a:rPr lang="fr-FR" sz="2800" dirty="0">
                <a:solidFill>
                  <a:schemeClr val="accent6">
                    <a:lumMod val="50000"/>
                  </a:schemeClr>
                </a:solidFill>
              </a:rPr>
              <a:t>Samuel</a:t>
            </a:r>
          </a:p>
        </p:txBody>
      </p:sp>
      <p:cxnSp>
        <p:nvCxnSpPr>
          <p:cNvPr id="20" name="Connecteur droit 19">
            <a:extLst>
              <a:ext uri="{FF2B5EF4-FFF2-40B4-BE49-F238E27FC236}">
                <a16:creationId xmlns:a16="http://schemas.microsoft.com/office/drawing/2014/main" id="{04F7484C-8A4A-41F4-BBB7-546FDF6729E1}"/>
              </a:ext>
            </a:extLst>
          </p:cNvPr>
          <p:cNvCxnSpPr>
            <a:cxnSpLocks/>
          </p:cNvCxnSpPr>
          <p:nvPr/>
        </p:nvCxnSpPr>
        <p:spPr>
          <a:xfrm flipH="1">
            <a:off x="3602184" y="3799789"/>
            <a:ext cx="5428605" cy="0"/>
          </a:xfrm>
          <a:prstGeom prst="line">
            <a:avLst/>
          </a:prstGeom>
          <a:ln w="50800">
            <a:solidFill>
              <a:schemeClr val="accent5">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cxnSp>
        <p:nvCxnSpPr>
          <p:cNvPr id="24" name="Connecteur droit 23">
            <a:extLst>
              <a:ext uri="{FF2B5EF4-FFF2-40B4-BE49-F238E27FC236}">
                <a16:creationId xmlns:a16="http://schemas.microsoft.com/office/drawing/2014/main" id="{68272E85-494C-40F0-8B22-53067A225F26}"/>
              </a:ext>
            </a:extLst>
          </p:cNvPr>
          <p:cNvCxnSpPr>
            <a:cxnSpLocks/>
          </p:cNvCxnSpPr>
          <p:nvPr/>
        </p:nvCxnSpPr>
        <p:spPr>
          <a:xfrm>
            <a:off x="3501418" y="4032069"/>
            <a:ext cx="5416159"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28" name="ZoneTexte 27">
            <a:extLst>
              <a:ext uri="{FF2B5EF4-FFF2-40B4-BE49-F238E27FC236}">
                <a16:creationId xmlns:a16="http://schemas.microsoft.com/office/drawing/2014/main" id="{2C3B9B65-9B29-4A13-86E3-2713A10F9A77}"/>
              </a:ext>
            </a:extLst>
          </p:cNvPr>
          <p:cNvSpPr txBox="1"/>
          <p:nvPr/>
        </p:nvSpPr>
        <p:spPr>
          <a:xfrm>
            <a:off x="3660266" y="3304813"/>
            <a:ext cx="1370632" cy="461665"/>
          </a:xfrm>
          <a:prstGeom prst="rect">
            <a:avLst/>
          </a:prstGeom>
          <a:noFill/>
        </p:spPr>
        <p:txBody>
          <a:bodyPr wrap="none" rtlCol="0">
            <a:spAutoFit/>
          </a:bodyPr>
          <a:lstStyle/>
          <a:p>
            <a:r>
              <a:rPr lang="fr-FR" sz="2400" dirty="0">
                <a:solidFill>
                  <a:schemeClr val="accent5">
                    <a:lumMod val="50000"/>
                  </a:schemeClr>
                </a:solidFill>
              </a:rPr>
              <a:t>Où est-il?</a:t>
            </a:r>
          </a:p>
        </p:txBody>
      </p:sp>
      <p:sp>
        <p:nvSpPr>
          <p:cNvPr id="29" name="ZoneTexte 28">
            <a:extLst>
              <a:ext uri="{FF2B5EF4-FFF2-40B4-BE49-F238E27FC236}">
                <a16:creationId xmlns:a16="http://schemas.microsoft.com/office/drawing/2014/main" id="{F7B1932A-F8CF-49C2-9A65-8D505C317965}"/>
              </a:ext>
            </a:extLst>
          </p:cNvPr>
          <p:cNvSpPr txBox="1"/>
          <p:nvPr/>
        </p:nvSpPr>
        <p:spPr>
          <a:xfrm>
            <a:off x="7169317" y="4194830"/>
            <a:ext cx="1861472" cy="461665"/>
          </a:xfrm>
          <a:prstGeom prst="rect">
            <a:avLst/>
          </a:prstGeom>
          <a:noFill/>
        </p:spPr>
        <p:txBody>
          <a:bodyPr wrap="none" rtlCol="0">
            <a:spAutoFit/>
          </a:bodyPr>
          <a:lstStyle/>
          <a:p>
            <a:r>
              <a:rPr lang="fr-FR" sz="2400" dirty="0">
                <a:solidFill>
                  <a:schemeClr val="accent6">
                    <a:lumMod val="50000"/>
                  </a:schemeClr>
                </a:solidFill>
              </a:rPr>
              <a:t>Tient il est là!</a:t>
            </a:r>
          </a:p>
        </p:txBody>
      </p:sp>
    </p:spTree>
    <p:extLst>
      <p:ext uri="{BB962C8B-B14F-4D97-AF65-F5344CB8AC3E}">
        <p14:creationId xmlns:p14="http://schemas.microsoft.com/office/powerpoint/2010/main" val="3203318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11163FA-9001-4D87-BE8D-76D231AFEF30}"/>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6B670DD5-01A8-4E8A-AB69-81D257CA84F3}"/>
              </a:ext>
            </a:extLst>
          </p:cNvPr>
          <p:cNvSpPr>
            <a:spLocks noGrp="1"/>
          </p:cNvSpPr>
          <p:nvPr>
            <p:ph idx="1"/>
          </p:nvPr>
        </p:nvSpPr>
        <p:spPr/>
        <p:txBody>
          <a:bodyPr>
            <a:normAutofit/>
          </a:bodyPr>
          <a:lstStyle/>
          <a:p>
            <a:pPr marL="0" indent="0" algn="ctr">
              <a:buNone/>
            </a:pPr>
            <a:r>
              <a:rPr lang="fr-FR" sz="4000" dirty="0" err="1"/>
              <a:t>Demo</a:t>
            </a:r>
            <a:r>
              <a:rPr lang="fr-FR" sz="4000" dirty="0"/>
              <a:t> CORS </a:t>
            </a:r>
          </a:p>
          <a:p>
            <a:pPr marL="0" indent="0" algn="ctr">
              <a:buNone/>
            </a:pPr>
            <a:r>
              <a:rPr lang="fr-FR" sz="4000" dirty="0"/>
              <a:t> </a:t>
            </a:r>
            <a:r>
              <a:rPr lang="fr-FR" sz="4000" dirty="0">
                <a:hlinkClick r:id="rId2"/>
              </a:rPr>
              <a:t>https://www.guillaume-chervet.fr</a:t>
            </a:r>
            <a:endParaRPr lang="fr-FR" sz="4000" dirty="0"/>
          </a:p>
          <a:p>
            <a:pPr marL="0" indent="0" algn="ctr">
              <a:buNone/>
            </a:pPr>
            <a:endParaRPr lang="fr-FR" sz="4000" dirty="0"/>
          </a:p>
          <a:p>
            <a:pPr marL="0" indent="0" algn="ctr">
              <a:buNone/>
            </a:pPr>
            <a:r>
              <a:rPr lang="fr-FR" sz="4000" dirty="0">
                <a:hlinkClick r:id="rId3"/>
              </a:rPr>
              <a:t>https://github.com/guillaume-chervet/course.rest/raw/master/documentations/cors.mp4</a:t>
            </a:r>
            <a:endParaRPr lang="fr-FR" sz="4000" dirty="0"/>
          </a:p>
          <a:p>
            <a:pPr marL="0" indent="0" algn="ctr">
              <a:buNone/>
            </a:pPr>
            <a:endParaRPr lang="fr-FR" sz="4000" dirty="0"/>
          </a:p>
          <a:p>
            <a:pPr marL="0" indent="0">
              <a:buNone/>
            </a:pPr>
            <a:endParaRPr lang="fr-FR" sz="4000" dirty="0"/>
          </a:p>
        </p:txBody>
      </p:sp>
      <p:sp>
        <p:nvSpPr>
          <p:cNvPr id="4" name="Espace réservé du numéro de diapositive 3">
            <a:extLst>
              <a:ext uri="{FF2B5EF4-FFF2-40B4-BE49-F238E27FC236}">
                <a16:creationId xmlns:a16="http://schemas.microsoft.com/office/drawing/2014/main" id="{591E8ABD-87F6-460C-8309-063EBC37BCBD}"/>
              </a:ext>
            </a:extLst>
          </p:cNvPr>
          <p:cNvSpPr>
            <a:spLocks noGrp="1"/>
          </p:cNvSpPr>
          <p:nvPr>
            <p:ph type="sldNum" sz="quarter" idx="12"/>
          </p:nvPr>
        </p:nvSpPr>
        <p:spPr/>
        <p:txBody>
          <a:bodyPr/>
          <a:lstStyle/>
          <a:p>
            <a:fld id="{B79E4878-4BCB-449E-94CF-AE2A0F6BB533}" type="slidenum">
              <a:rPr lang="fr-FR" smtClean="0"/>
              <a:t>14</a:t>
            </a:fld>
            <a:endParaRPr lang="fr-FR"/>
          </a:p>
        </p:txBody>
      </p:sp>
    </p:spTree>
    <p:extLst>
      <p:ext uri="{BB962C8B-B14F-4D97-AF65-F5344CB8AC3E}">
        <p14:creationId xmlns:p14="http://schemas.microsoft.com/office/powerpoint/2010/main" val="29563361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1037649" y="130796"/>
            <a:ext cx="7474172" cy="1325563"/>
          </a:xfrm>
        </p:spPr>
        <p:txBody>
          <a:bodyPr>
            <a:normAutofit/>
          </a:bodyPr>
          <a:lstStyle/>
          <a:p>
            <a:r>
              <a:rPr lang="fr-FR" dirty="0"/>
              <a:t>Cross Domain et le CORS</a:t>
            </a:r>
          </a:p>
        </p:txBody>
      </p:sp>
      <p:sp>
        <p:nvSpPr>
          <p:cNvPr id="3" name="Espace réservé du contenu 2"/>
          <p:cNvSpPr>
            <a:spLocks noGrp="1"/>
          </p:cNvSpPr>
          <p:nvPr>
            <p:ph idx="1"/>
          </p:nvPr>
        </p:nvSpPr>
        <p:spPr>
          <a:xfrm>
            <a:off x="492336" y="1657565"/>
            <a:ext cx="7732889" cy="4096690"/>
          </a:xfrm>
        </p:spPr>
        <p:txBody>
          <a:bodyPr anchor="ctr">
            <a:normAutofit/>
          </a:bodyPr>
          <a:lstStyle/>
          <a:p>
            <a:pPr marL="0" indent="0">
              <a:buNone/>
            </a:pPr>
            <a:r>
              <a:rPr lang="fr-FR" dirty="0"/>
              <a:t>Pour qu'une application cross-</a:t>
            </a:r>
            <a:r>
              <a:rPr lang="fr-FR" dirty="0" err="1"/>
              <a:t>domain</a:t>
            </a:r>
            <a:r>
              <a:rPr lang="fr-FR" dirty="0"/>
              <a:t> fonctionne, il faut que le domaine qui reçoit la requête soit autorisé à la traiter : </a:t>
            </a:r>
            <a:r>
              <a:rPr lang="fr-FR" sz="2800" dirty="0">
                <a:solidFill>
                  <a:srgbClr val="FF0000"/>
                </a:solidFill>
              </a:rPr>
              <a:t>C'est une mesure de sécurité obligatoire.</a:t>
            </a:r>
          </a:p>
          <a:p>
            <a:endParaRPr lang="fr-FR" dirty="0"/>
          </a:p>
          <a:p>
            <a:pPr marL="0" indent="0">
              <a:buNone/>
            </a:pPr>
            <a:r>
              <a:rPr lang="fr-FR" dirty="0"/>
              <a:t>Le principe de CORS se base sur une modification de l’API JavaScript « XMLHttpRequest » et « </a:t>
            </a:r>
            <a:r>
              <a:rPr lang="fr-FR" dirty="0" err="1"/>
              <a:t>Fetch</a:t>
            </a:r>
            <a:r>
              <a:rPr lang="fr-FR" dirty="0"/>
              <a:t> » qui va demander les actions qu’il a le droit de réaliser via une requête </a:t>
            </a:r>
            <a:r>
              <a:rPr lang="fr-FR" dirty="0">
                <a:solidFill>
                  <a:schemeClr val="accent1">
                    <a:lumMod val="75000"/>
                  </a:schemeClr>
                </a:solidFill>
              </a:rPr>
              <a:t>HTTP OPTIONS</a:t>
            </a:r>
          </a:p>
        </p:txBody>
      </p:sp>
      <p:sp>
        <p:nvSpPr>
          <p:cNvPr id="16" name="Rectangle 15">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a:extLst>
              <a:ext uri="{FF2B5EF4-FFF2-40B4-BE49-F238E27FC236}">
                <a16:creationId xmlns:a16="http://schemas.microsoft.com/office/drawing/2014/main" id="{980E555B-6675-4496-8D34-2F523918939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
        <p:nvSpPr>
          <p:cNvPr id="4" name="Espace réservé du numéro de diapositive 3"/>
          <p:cNvSpPr>
            <a:spLocks noGrp="1"/>
          </p:cNvSpPr>
          <p:nvPr>
            <p:ph type="sldNum" sz="quarter" idx="12"/>
          </p:nvPr>
        </p:nvSpPr>
        <p:spPr>
          <a:xfrm>
            <a:off x="10341428" y="6356350"/>
            <a:ext cx="1012371" cy="365125"/>
          </a:xfrm>
        </p:spPr>
        <p:txBody>
          <a:bodyPr>
            <a:normAutofit/>
          </a:bodyPr>
          <a:lstStyle/>
          <a:p>
            <a:pPr>
              <a:spcAft>
                <a:spcPts val="600"/>
              </a:spcAft>
            </a:pPr>
            <a:fld id="{B79E4878-4BCB-449E-94CF-AE2A0F6BB533}" type="slidenum">
              <a:rPr lang="fr-FR">
                <a:solidFill>
                  <a:srgbClr val="FFFFFF"/>
                </a:solidFill>
              </a:rPr>
              <a:pPr>
                <a:spcAft>
                  <a:spcPts val="600"/>
                </a:spcAft>
              </a:pPr>
              <a:t>15</a:t>
            </a:fld>
            <a:endParaRPr lang="fr-FR">
              <a:solidFill>
                <a:srgbClr val="FFFFFF"/>
              </a:solidFill>
            </a:endParaRPr>
          </a:p>
        </p:txBody>
      </p:sp>
      <p:sp>
        <p:nvSpPr>
          <p:cNvPr id="5" name="Rectangle 4">
            <a:extLst>
              <a:ext uri="{FF2B5EF4-FFF2-40B4-BE49-F238E27FC236}">
                <a16:creationId xmlns:a16="http://schemas.microsoft.com/office/drawing/2014/main" id="{54F779CE-E233-42A4-9835-645E1A30E3BC}"/>
              </a:ext>
            </a:extLst>
          </p:cNvPr>
          <p:cNvSpPr/>
          <p:nvPr/>
        </p:nvSpPr>
        <p:spPr>
          <a:xfrm>
            <a:off x="205739" y="6156667"/>
            <a:ext cx="8306082" cy="369332"/>
          </a:xfrm>
          <a:prstGeom prst="rect">
            <a:avLst/>
          </a:prstGeom>
        </p:spPr>
        <p:txBody>
          <a:bodyPr wrap="square">
            <a:spAutoFit/>
          </a:bodyPr>
          <a:lstStyle/>
          <a:p>
            <a:r>
              <a:rPr lang="fr-FR" dirty="0">
                <a:hlinkClick r:id="rId4"/>
              </a:rPr>
              <a:t>https://developer.mozilla.org/fr/docs/HTTP/Access_control_CORS</a:t>
            </a:r>
            <a:endParaRPr lang="fr-FR" dirty="0"/>
          </a:p>
        </p:txBody>
      </p:sp>
    </p:spTree>
    <p:extLst>
      <p:ext uri="{BB962C8B-B14F-4D97-AF65-F5344CB8AC3E}">
        <p14:creationId xmlns:p14="http://schemas.microsoft.com/office/powerpoint/2010/main" val="2196010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5BBD9DAE-FE79-44AE-8CFB-A1570287CBF5}"/>
              </a:ext>
            </a:extLst>
          </p:cNvPr>
          <p:cNvSpPr>
            <a:spLocks noGrp="1"/>
          </p:cNvSpPr>
          <p:nvPr>
            <p:ph type="sldNum" sz="quarter" idx="12"/>
          </p:nvPr>
        </p:nvSpPr>
        <p:spPr>
          <a:xfrm>
            <a:off x="9321799" y="6436337"/>
            <a:ext cx="2743200" cy="365125"/>
          </a:xfrm>
        </p:spPr>
        <p:txBody>
          <a:bodyPr/>
          <a:lstStyle/>
          <a:p>
            <a:fld id="{B79E4878-4BCB-449E-94CF-AE2A0F6BB533}" type="slidenum">
              <a:rPr lang="fr-FR" smtClean="0"/>
              <a:t>16</a:t>
            </a:fld>
            <a:endParaRPr lang="fr-FR" dirty="0"/>
          </a:p>
        </p:txBody>
      </p:sp>
      <p:cxnSp>
        <p:nvCxnSpPr>
          <p:cNvPr id="7" name="Connecteur droit 6">
            <a:extLst>
              <a:ext uri="{FF2B5EF4-FFF2-40B4-BE49-F238E27FC236}">
                <a16:creationId xmlns:a16="http://schemas.microsoft.com/office/drawing/2014/main" id="{4A2C7D8F-F8C0-4716-9DDC-6D70B5506845}"/>
              </a:ext>
            </a:extLst>
          </p:cNvPr>
          <p:cNvCxnSpPr>
            <a:cxnSpLocks/>
          </p:cNvCxnSpPr>
          <p:nvPr/>
        </p:nvCxnSpPr>
        <p:spPr>
          <a:xfrm flipH="1">
            <a:off x="3112655" y="2035941"/>
            <a:ext cx="6714837"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78CFE3D6-93D0-4A84-B552-820E35600B99}"/>
              </a:ext>
            </a:extLst>
          </p:cNvPr>
          <p:cNvSpPr txBox="1"/>
          <p:nvPr/>
        </p:nvSpPr>
        <p:spPr>
          <a:xfrm>
            <a:off x="2939565" y="715942"/>
            <a:ext cx="6096605" cy="1200329"/>
          </a:xfrm>
          <a:prstGeom prst="rect">
            <a:avLst/>
          </a:prstGeom>
          <a:noFill/>
        </p:spPr>
        <p:txBody>
          <a:bodyPr wrap="none" rtlCol="0">
            <a:spAutoFit/>
          </a:bodyPr>
          <a:lstStyle/>
          <a:p>
            <a:r>
              <a:rPr lang="fr-FR" b="1" i="1" dirty="0">
                <a:solidFill>
                  <a:schemeClr val="accent1">
                    <a:lumMod val="75000"/>
                  </a:schemeClr>
                </a:solidFill>
              </a:rPr>
              <a:t>OPTIONS</a:t>
            </a:r>
            <a:r>
              <a:rPr lang="fr-FR" i="1" dirty="0">
                <a:solidFill>
                  <a:schemeClr val="accent1">
                    <a:lumMod val="75000"/>
                  </a:schemeClr>
                </a:solidFill>
              </a:rPr>
              <a:t> http://monapi/doc  HTTP/1.1</a:t>
            </a:r>
            <a:br>
              <a:rPr lang="fr-FR" i="1" dirty="0">
                <a:solidFill>
                  <a:schemeClr val="accent1">
                    <a:lumMod val="75000"/>
                  </a:schemeClr>
                </a:solidFill>
              </a:rPr>
            </a:br>
            <a:r>
              <a:rPr lang="fr-FR" i="1" dirty="0">
                <a:solidFill>
                  <a:schemeClr val="accent1">
                    <a:lumMod val="75000"/>
                  </a:schemeClr>
                </a:solidFill>
              </a:rPr>
              <a:t>Access-Control-</a:t>
            </a:r>
            <a:r>
              <a:rPr lang="fr-FR" i="1" dirty="0" err="1">
                <a:solidFill>
                  <a:schemeClr val="accent1">
                    <a:lumMod val="75000"/>
                  </a:schemeClr>
                </a:solidFill>
              </a:rPr>
              <a:t>Request</a:t>
            </a:r>
            <a:r>
              <a:rPr lang="fr-FR" i="1" dirty="0">
                <a:solidFill>
                  <a:schemeClr val="accent1">
                    <a:lumMod val="75000"/>
                  </a:schemeClr>
                </a:solidFill>
              </a:rPr>
              <a:t>-Method: POST</a:t>
            </a:r>
            <a:br>
              <a:rPr lang="fr-FR" i="1" dirty="0">
                <a:solidFill>
                  <a:schemeClr val="accent1">
                    <a:lumMod val="75000"/>
                  </a:schemeClr>
                </a:solidFill>
              </a:rPr>
            </a:br>
            <a:r>
              <a:rPr lang="fr-FR" i="1" dirty="0">
                <a:solidFill>
                  <a:schemeClr val="accent1">
                    <a:lumMod val="75000"/>
                  </a:schemeClr>
                </a:solidFill>
              </a:rPr>
              <a:t>Access-Control-</a:t>
            </a:r>
            <a:r>
              <a:rPr lang="fr-FR" i="1" dirty="0" err="1">
                <a:solidFill>
                  <a:schemeClr val="accent1">
                    <a:lumMod val="75000"/>
                  </a:schemeClr>
                </a:solidFill>
              </a:rPr>
              <a:t>Request</a:t>
            </a:r>
            <a:r>
              <a:rPr lang="fr-FR" i="1" dirty="0">
                <a:solidFill>
                  <a:schemeClr val="accent1">
                    <a:lumMod val="75000"/>
                  </a:schemeClr>
                </a:solidFill>
              </a:rPr>
              <a:t>-Headers: content-type, Custom-Header</a:t>
            </a:r>
          </a:p>
          <a:p>
            <a:r>
              <a:rPr lang="fr-FR" i="1" dirty="0">
                <a:solidFill>
                  <a:schemeClr val="accent1">
                    <a:lumMod val="75000"/>
                  </a:schemeClr>
                </a:solidFill>
              </a:rPr>
              <a:t>Origin: www.lannexe-bretignolles.fr</a:t>
            </a:r>
          </a:p>
        </p:txBody>
      </p:sp>
      <p:cxnSp>
        <p:nvCxnSpPr>
          <p:cNvPr id="12" name="Connecteur droit 11">
            <a:extLst>
              <a:ext uri="{FF2B5EF4-FFF2-40B4-BE49-F238E27FC236}">
                <a16:creationId xmlns:a16="http://schemas.microsoft.com/office/drawing/2014/main" id="{4C9CC011-6FDD-42B0-B0CA-FA6A5D79F81C}"/>
              </a:ext>
            </a:extLst>
          </p:cNvPr>
          <p:cNvCxnSpPr>
            <a:cxnSpLocks/>
          </p:cNvCxnSpPr>
          <p:nvPr/>
        </p:nvCxnSpPr>
        <p:spPr>
          <a:xfrm>
            <a:off x="3029527" y="2268481"/>
            <a:ext cx="6696364"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BF11BFB3-D18B-4628-B1B8-8D000EE2467B}"/>
              </a:ext>
            </a:extLst>
          </p:cNvPr>
          <p:cNvSpPr txBox="1"/>
          <p:nvPr/>
        </p:nvSpPr>
        <p:spPr>
          <a:xfrm>
            <a:off x="82269" y="5895821"/>
            <a:ext cx="1764650" cy="523220"/>
          </a:xfrm>
          <a:prstGeom prst="rect">
            <a:avLst/>
          </a:prstGeom>
          <a:noFill/>
        </p:spPr>
        <p:txBody>
          <a:bodyPr wrap="none" rtlCol="0">
            <a:spAutoFit/>
          </a:bodyPr>
          <a:lstStyle/>
          <a:p>
            <a:r>
              <a:rPr lang="fr-FR" sz="2800" dirty="0">
                <a:solidFill>
                  <a:schemeClr val="accent5">
                    <a:lumMod val="50000"/>
                  </a:schemeClr>
                </a:solidFill>
              </a:rPr>
              <a:t>Navigateur</a:t>
            </a:r>
          </a:p>
        </p:txBody>
      </p:sp>
      <p:cxnSp>
        <p:nvCxnSpPr>
          <p:cNvPr id="20" name="Connecteur droit 19">
            <a:extLst>
              <a:ext uri="{FF2B5EF4-FFF2-40B4-BE49-F238E27FC236}">
                <a16:creationId xmlns:a16="http://schemas.microsoft.com/office/drawing/2014/main" id="{04F7484C-8A4A-41F4-BBB7-546FDF6729E1}"/>
              </a:ext>
            </a:extLst>
          </p:cNvPr>
          <p:cNvCxnSpPr>
            <a:cxnSpLocks/>
          </p:cNvCxnSpPr>
          <p:nvPr/>
        </p:nvCxnSpPr>
        <p:spPr>
          <a:xfrm flipH="1">
            <a:off x="3112656" y="5424201"/>
            <a:ext cx="6714836"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cxnSp>
        <p:nvCxnSpPr>
          <p:cNvPr id="24" name="Connecteur droit 23">
            <a:extLst>
              <a:ext uri="{FF2B5EF4-FFF2-40B4-BE49-F238E27FC236}">
                <a16:creationId xmlns:a16="http://schemas.microsoft.com/office/drawing/2014/main" id="{68272E85-494C-40F0-8B22-53067A225F26}"/>
              </a:ext>
            </a:extLst>
          </p:cNvPr>
          <p:cNvCxnSpPr>
            <a:cxnSpLocks/>
          </p:cNvCxnSpPr>
          <p:nvPr/>
        </p:nvCxnSpPr>
        <p:spPr>
          <a:xfrm>
            <a:off x="3029527" y="5656481"/>
            <a:ext cx="6696364"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pic>
        <p:nvPicPr>
          <p:cNvPr id="21" name="Image 20">
            <a:extLst>
              <a:ext uri="{FF2B5EF4-FFF2-40B4-BE49-F238E27FC236}">
                <a16:creationId xmlns:a16="http://schemas.microsoft.com/office/drawing/2014/main" id="{778195B7-E89C-4CF7-BB57-4BF6E2679FB6}"/>
              </a:ext>
            </a:extLst>
          </p:cNvPr>
          <p:cNvPicPr>
            <a:picLocks noChangeAspect="1"/>
          </p:cNvPicPr>
          <p:nvPr/>
        </p:nvPicPr>
        <p:blipFill>
          <a:blip r:embed="rId2"/>
          <a:stretch>
            <a:fillRect/>
          </a:stretch>
        </p:blipFill>
        <p:spPr>
          <a:xfrm>
            <a:off x="-1550757" y="1603884"/>
            <a:ext cx="4280063" cy="4036438"/>
          </a:xfrm>
          <a:prstGeom prst="rect">
            <a:avLst/>
          </a:prstGeom>
        </p:spPr>
      </p:pic>
      <p:pic>
        <p:nvPicPr>
          <p:cNvPr id="22" name="Picture 4" descr="Résultat de recherche d'images pour &quot;image serveur&quot;">
            <a:extLst>
              <a:ext uri="{FF2B5EF4-FFF2-40B4-BE49-F238E27FC236}">
                <a16:creationId xmlns:a16="http://schemas.microsoft.com/office/drawing/2014/main" id="{0160B37E-4BEF-4D72-B3EA-B903044297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10160919" y="898950"/>
            <a:ext cx="3808160" cy="5719949"/>
          </a:xfrm>
          <a:prstGeom prst="rect">
            <a:avLst/>
          </a:prstGeom>
          <a:noFill/>
          <a:extLst>
            <a:ext uri="{909E8E84-426E-40DD-AFC4-6F175D3DCCD1}">
              <a14:hiddenFill xmlns:a14="http://schemas.microsoft.com/office/drawing/2010/main">
                <a:solidFill>
                  <a:srgbClr val="FFFFFF"/>
                </a:solidFill>
              </a14:hiddenFill>
            </a:ext>
          </a:extLst>
        </p:spPr>
      </p:pic>
      <p:sp>
        <p:nvSpPr>
          <p:cNvPr id="30" name="ZoneTexte 29">
            <a:extLst>
              <a:ext uri="{FF2B5EF4-FFF2-40B4-BE49-F238E27FC236}">
                <a16:creationId xmlns:a16="http://schemas.microsoft.com/office/drawing/2014/main" id="{12A50C38-6278-4310-A0B6-51DB596BB1ED}"/>
              </a:ext>
            </a:extLst>
          </p:cNvPr>
          <p:cNvSpPr txBox="1"/>
          <p:nvPr/>
        </p:nvSpPr>
        <p:spPr>
          <a:xfrm>
            <a:off x="4378036" y="2305112"/>
            <a:ext cx="5920509" cy="1200329"/>
          </a:xfrm>
          <a:prstGeom prst="rect">
            <a:avLst/>
          </a:prstGeom>
          <a:noFill/>
        </p:spPr>
        <p:txBody>
          <a:bodyPr wrap="square" rtlCol="0">
            <a:spAutoFit/>
          </a:bodyPr>
          <a:lstStyle/>
          <a:p>
            <a:r>
              <a:rPr lang="fr-FR" i="1" dirty="0">
                <a:solidFill>
                  <a:schemeClr val="accent6">
                    <a:lumMod val="50000"/>
                  </a:schemeClr>
                </a:solidFill>
              </a:rPr>
              <a:t>HTTP/1.1 200 OK</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-Origin: https://api.bworld.fr</a:t>
            </a:r>
          </a:p>
          <a:p>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-Methods: POST, GET, OPTIONS</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-Headers: Content-Type, Custom-Header</a:t>
            </a:r>
          </a:p>
        </p:txBody>
      </p:sp>
      <p:sp>
        <p:nvSpPr>
          <p:cNvPr id="19" name="ZoneTexte 18">
            <a:extLst>
              <a:ext uri="{FF2B5EF4-FFF2-40B4-BE49-F238E27FC236}">
                <a16:creationId xmlns:a16="http://schemas.microsoft.com/office/drawing/2014/main" id="{3ABE179E-7CE5-4733-B2A4-6C36FEC79A96}"/>
              </a:ext>
            </a:extLst>
          </p:cNvPr>
          <p:cNvSpPr txBox="1"/>
          <p:nvPr/>
        </p:nvSpPr>
        <p:spPr>
          <a:xfrm>
            <a:off x="10647450" y="5876487"/>
            <a:ext cx="1306576" cy="523220"/>
          </a:xfrm>
          <a:prstGeom prst="rect">
            <a:avLst/>
          </a:prstGeom>
          <a:noFill/>
        </p:spPr>
        <p:txBody>
          <a:bodyPr wrap="none" rtlCol="0">
            <a:spAutoFit/>
          </a:bodyPr>
          <a:lstStyle/>
          <a:p>
            <a:r>
              <a:rPr lang="fr-FR" sz="2800" dirty="0">
                <a:solidFill>
                  <a:schemeClr val="accent6">
                    <a:lumMod val="50000"/>
                  </a:schemeClr>
                </a:solidFill>
              </a:rPr>
              <a:t>Serveur</a:t>
            </a:r>
          </a:p>
        </p:txBody>
      </p:sp>
      <p:sp>
        <p:nvSpPr>
          <p:cNvPr id="32" name="ZoneTexte 31">
            <a:extLst>
              <a:ext uri="{FF2B5EF4-FFF2-40B4-BE49-F238E27FC236}">
                <a16:creationId xmlns:a16="http://schemas.microsoft.com/office/drawing/2014/main" id="{BA126E79-4E1E-4CDC-8DAB-0E8A57A379B5}"/>
              </a:ext>
            </a:extLst>
          </p:cNvPr>
          <p:cNvSpPr txBox="1"/>
          <p:nvPr/>
        </p:nvSpPr>
        <p:spPr>
          <a:xfrm>
            <a:off x="3029527" y="4363619"/>
            <a:ext cx="3511089" cy="923330"/>
          </a:xfrm>
          <a:prstGeom prst="rect">
            <a:avLst/>
          </a:prstGeom>
          <a:noFill/>
        </p:spPr>
        <p:txBody>
          <a:bodyPr wrap="none" rtlCol="0">
            <a:spAutoFit/>
          </a:bodyPr>
          <a:lstStyle/>
          <a:p>
            <a:r>
              <a:rPr lang="fr-FR" b="1" i="1" dirty="0">
                <a:solidFill>
                  <a:schemeClr val="accent1">
                    <a:lumMod val="75000"/>
                  </a:schemeClr>
                </a:solidFill>
              </a:rPr>
              <a:t>POST</a:t>
            </a:r>
            <a:r>
              <a:rPr lang="fr-FR" i="1" dirty="0">
                <a:solidFill>
                  <a:schemeClr val="accent1">
                    <a:lumMod val="75000"/>
                  </a:schemeClr>
                </a:solidFill>
              </a:rPr>
              <a:t> http://monapi/doc  HTTP/1.1</a:t>
            </a:r>
          </a:p>
          <a:p>
            <a:r>
              <a:rPr lang="fr-FR" i="1" dirty="0">
                <a:solidFill>
                  <a:schemeClr val="accent1">
                    <a:lumMod val="75000"/>
                  </a:schemeClr>
                </a:solidFill>
              </a:rPr>
              <a:t>Content-Type: application/</a:t>
            </a:r>
            <a:r>
              <a:rPr lang="fr-FR" i="1" dirty="0" err="1">
                <a:solidFill>
                  <a:schemeClr val="accent1">
                    <a:lumMod val="75000"/>
                  </a:schemeClr>
                </a:solidFill>
              </a:rPr>
              <a:t>json</a:t>
            </a:r>
            <a:endParaRPr lang="fr-FR" i="1" dirty="0">
              <a:solidFill>
                <a:schemeClr val="accent1">
                  <a:lumMod val="75000"/>
                </a:schemeClr>
              </a:solidFill>
            </a:endParaRPr>
          </a:p>
          <a:p>
            <a:r>
              <a:rPr lang="fr-FR" i="1" dirty="0">
                <a:solidFill>
                  <a:schemeClr val="accent1">
                    <a:lumMod val="75000"/>
                  </a:schemeClr>
                </a:solidFill>
              </a:rPr>
              <a:t>Origin: www.lannexe-bretignolles.fr</a:t>
            </a:r>
          </a:p>
        </p:txBody>
      </p:sp>
      <p:sp>
        <p:nvSpPr>
          <p:cNvPr id="33" name="ZoneTexte 32">
            <a:extLst>
              <a:ext uri="{FF2B5EF4-FFF2-40B4-BE49-F238E27FC236}">
                <a16:creationId xmlns:a16="http://schemas.microsoft.com/office/drawing/2014/main" id="{C95EA7E2-0EC5-4071-92E1-F94F0B00CF98}"/>
              </a:ext>
            </a:extLst>
          </p:cNvPr>
          <p:cNvSpPr txBox="1"/>
          <p:nvPr/>
        </p:nvSpPr>
        <p:spPr>
          <a:xfrm>
            <a:off x="4604610" y="5698706"/>
            <a:ext cx="5467360" cy="646331"/>
          </a:xfrm>
          <a:prstGeom prst="rect">
            <a:avLst/>
          </a:prstGeom>
          <a:noFill/>
        </p:spPr>
        <p:txBody>
          <a:bodyPr wrap="square" rtlCol="0">
            <a:spAutoFit/>
          </a:bodyPr>
          <a:lstStyle/>
          <a:p>
            <a:r>
              <a:rPr lang="fr-FR" i="1" dirty="0">
                <a:solidFill>
                  <a:schemeClr val="accent6">
                    <a:lumMod val="50000"/>
                  </a:schemeClr>
                </a:solidFill>
              </a:rPr>
              <a:t>HTTP/1.1 200 OK</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-Origin: https://api.bworld.fr</a:t>
            </a:r>
          </a:p>
        </p:txBody>
      </p:sp>
    </p:spTree>
    <p:extLst>
      <p:ext uri="{BB962C8B-B14F-4D97-AF65-F5344CB8AC3E}">
        <p14:creationId xmlns:p14="http://schemas.microsoft.com/office/powerpoint/2010/main" val="3872171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12F3B202-E9B7-4DBD-ADEC-533E78844BA5}"/>
              </a:ext>
            </a:extLst>
          </p:cNvPr>
          <p:cNvSpPr>
            <a:spLocks noGrp="1"/>
          </p:cNvSpPr>
          <p:nvPr>
            <p:ph type="sldNum" sz="quarter" idx="12"/>
          </p:nvPr>
        </p:nvSpPr>
        <p:spPr/>
        <p:txBody>
          <a:bodyPr/>
          <a:lstStyle/>
          <a:p>
            <a:fld id="{B79E4878-4BCB-449E-94CF-AE2A0F6BB533}" type="slidenum">
              <a:rPr lang="fr-FR" smtClean="0"/>
              <a:t>17</a:t>
            </a:fld>
            <a:endParaRPr lang="fr-FR"/>
          </a:p>
        </p:txBody>
      </p:sp>
      <p:cxnSp>
        <p:nvCxnSpPr>
          <p:cNvPr id="5" name="Connecteur droit 4">
            <a:extLst>
              <a:ext uri="{FF2B5EF4-FFF2-40B4-BE49-F238E27FC236}">
                <a16:creationId xmlns:a16="http://schemas.microsoft.com/office/drawing/2014/main" id="{EE335EF7-9052-4FBA-A206-E968E40E45CF}"/>
              </a:ext>
            </a:extLst>
          </p:cNvPr>
          <p:cNvCxnSpPr>
            <a:cxnSpLocks/>
          </p:cNvCxnSpPr>
          <p:nvPr/>
        </p:nvCxnSpPr>
        <p:spPr>
          <a:xfrm flipH="1">
            <a:off x="9422318" y="2792498"/>
            <a:ext cx="3912" cy="3100302"/>
          </a:xfrm>
          <a:prstGeom prst="line">
            <a:avLst/>
          </a:prstGeom>
          <a:ln w="12700">
            <a:solidFill>
              <a:schemeClr val="tx1"/>
            </a:solidFill>
            <a:prstDash val="dash"/>
            <a:headEnd type="none"/>
            <a:tailEnd type="none" w="sm" len="sm"/>
          </a:ln>
        </p:spPr>
        <p:style>
          <a:lnRef idx="1">
            <a:schemeClr val="accent1"/>
          </a:lnRef>
          <a:fillRef idx="0">
            <a:schemeClr val="accent1"/>
          </a:fillRef>
          <a:effectRef idx="0">
            <a:schemeClr val="accent1"/>
          </a:effectRef>
          <a:fontRef idx="minor">
            <a:schemeClr val="tx1"/>
          </a:fontRef>
        </p:style>
      </p:cxnSp>
      <p:sp>
        <p:nvSpPr>
          <p:cNvPr id="6" name="ZoneTexte 5">
            <a:extLst>
              <a:ext uri="{FF2B5EF4-FFF2-40B4-BE49-F238E27FC236}">
                <a16:creationId xmlns:a16="http://schemas.microsoft.com/office/drawing/2014/main" id="{307F8AAD-3D66-460C-9367-79F037EEF40A}"/>
              </a:ext>
            </a:extLst>
          </p:cNvPr>
          <p:cNvSpPr txBox="1"/>
          <p:nvPr/>
        </p:nvSpPr>
        <p:spPr>
          <a:xfrm>
            <a:off x="8963060" y="2343103"/>
            <a:ext cx="987643" cy="461665"/>
          </a:xfrm>
          <a:prstGeom prst="rect">
            <a:avLst/>
          </a:prstGeom>
          <a:noFill/>
        </p:spPr>
        <p:txBody>
          <a:bodyPr wrap="none" rtlCol="0">
            <a:spAutoFit/>
          </a:bodyPr>
          <a:lstStyle/>
          <a:p>
            <a:r>
              <a:rPr lang="fr-FR" sz="2400" dirty="0"/>
              <a:t>Server</a:t>
            </a:r>
          </a:p>
        </p:txBody>
      </p:sp>
      <p:cxnSp>
        <p:nvCxnSpPr>
          <p:cNvPr id="7" name="Connecteur droit 6">
            <a:extLst>
              <a:ext uri="{FF2B5EF4-FFF2-40B4-BE49-F238E27FC236}">
                <a16:creationId xmlns:a16="http://schemas.microsoft.com/office/drawing/2014/main" id="{CFD65BDC-EC85-40C2-98D5-DA41E4BD3F34}"/>
              </a:ext>
            </a:extLst>
          </p:cNvPr>
          <p:cNvCxnSpPr>
            <a:cxnSpLocks/>
          </p:cNvCxnSpPr>
          <p:nvPr/>
        </p:nvCxnSpPr>
        <p:spPr>
          <a:xfrm flipH="1">
            <a:off x="6215457" y="2804965"/>
            <a:ext cx="1" cy="3087835"/>
          </a:xfrm>
          <a:prstGeom prst="line">
            <a:avLst/>
          </a:prstGeom>
          <a:ln w="12700">
            <a:solidFill>
              <a:schemeClr val="tx1"/>
            </a:solidFill>
            <a:prstDash val="dash"/>
            <a:headEnd type="none"/>
            <a:tailEnd type="none" w="sm" len="sm"/>
          </a:ln>
        </p:spPr>
        <p:style>
          <a:lnRef idx="1">
            <a:schemeClr val="accent1"/>
          </a:lnRef>
          <a:fillRef idx="0">
            <a:schemeClr val="accent1"/>
          </a:fillRef>
          <a:effectRef idx="0">
            <a:schemeClr val="accent1"/>
          </a:effectRef>
          <a:fontRef idx="minor">
            <a:schemeClr val="tx1"/>
          </a:fontRef>
        </p:style>
      </p:cxnSp>
      <p:sp>
        <p:nvSpPr>
          <p:cNvPr id="8" name="ZoneTexte 7">
            <a:extLst>
              <a:ext uri="{FF2B5EF4-FFF2-40B4-BE49-F238E27FC236}">
                <a16:creationId xmlns:a16="http://schemas.microsoft.com/office/drawing/2014/main" id="{EFD41120-1198-423D-8FA6-961CBE8CAEE4}"/>
              </a:ext>
            </a:extLst>
          </p:cNvPr>
          <p:cNvSpPr txBox="1"/>
          <p:nvPr/>
        </p:nvSpPr>
        <p:spPr>
          <a:xfrm>
            <a:off x="5605065" y="2378089"/>
            <a:ext cx="1212961" cy="461665"/>
          </a:xfrm>
          <a:prstGeom prst="rect">
            <a:avLst/>
          </a:prstGeom>
          <a:noFill/>
        </p:spPr>
        <p:txBody>
          <a:bodyPr wrap="none" rtlCol="0">
            <a:spAutoFit/>
          </a:bodyPr>
          <a:lstStyle/>
          <a:p>
            <a:r>
              <a:rPr lang="fr-FR" sz="2400" dirty="0"/>
              <a:t>Browser</a:t>
            </a:r>
          </a:p>
        </p:txBody>
      </p:sp>
      <p:cxnSp>
        <p:nvCxnSpPr>
          <p:cNvPr id="9" name="Connecteur droit 8">
            <a:extLst>
              <a:ext uri="{FF2B5EF4-FFF2-40B4-BE49-F238E27FC236}">
                <a16:creationId xmlns:a16="http://schemas.microsoft.com/office/drawing/2014/main" id="{B3AE67A1-E588-4C9C-B32B-678AE02220FA}"/>
              </a:ext>
            </a:extLst>
          </p:cNvPr>
          <p:cNvCxnSpPr>
            <a:cxnSpLocks/>
          </p:cNvCxnSpPr>
          <p:nvPr/>
        </p:nvCxnSpPr>
        <p:spPr>
          <a:xfrm>
            <a:off x="2921566" y="2797071"/>
            <a:ext cx="27800" cy="3095729"/>
          </a:xfrm>
          <a:prstGeom prst="line">
            <a:avLst/>
          </a:prstGeom>
          <a:ln w="12700">
            <a:solidFill>
              <a:schemeClr val="tx1"/>
            </a:solidFill>
            <a:prstDash val="dash"/>
            <a:headEnd type="none"/>
            <a:tailEnd type="none" w="sm" len="sm"/>
          </a:ln>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1298C94A-1AA4-403D-B354-ECCB204246F2}"/>
              </a:ext>
            </a:extLst>
          </p:cNvPr>
          <p:cNvSpPr txBox="1"/>
          <p:nvPr/>
        </p:nvSpPr>
        <p:spPr>
          <a:xfrm>
            <a:off x="1858789" y="2372276"/>
            <a:ext cx="2108526" cy="461665"/>
          </a:xfrm>
          <a:prstGeom prst="rect">
            <a:avLst/>
          </a:prstGeom>
          <a:noFill/>
        </p:spPr>
        <p:txBody>
          <a:bodyPr wrap="none" rtlCol="0">
            <a:spAutoFit/>
          </a:bodyPr>
          <a:lstStyle/>
          <a:p>
            <a:r>
              <a:rPr lang="fr-FR" sz="2400" dirty="0"/>
              <a:t>Javascript Code</a:t>
            </a:r>
          </a:p>
        </p:txBody>
      </p:sp>
      <p:cxnSp>
        <p:nvCxnSpPr>
          <p:cNvPr id="15" name="Connecteur droit 14">
            <a:extLst>
              <a:ext uri="{FF2B5EF4-FFF2-40B4-BE49-F238E27FC236}">
                <a16:creationId xmlns:a16="http://schemas.microsoft.com/office/drawing/2014/main" id="{176246BC-2932-4766-984B-931435B031AF}"/>
              </a:ext>
            </a:extLst>
          </p:cNvPr>
          <p:cNvCxnSpPr>
            <a:cxnSpLocks/>
          </p:cNvCxnSpPr>
          <p:nvPr/>
        </p:nvCxnSpPr>
        <p:spPr>
          <a:xfrm flipH="1">
            <a:off x="6288834" y="3462570"/>
            <a:ext cx="3137394" cy="0"/>
          </a:xfrm>
          <a:prstGeom prst="line">
            <a:avLst/>
          </a:prstGeom>
          <a:ln w="254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 name="Connecteur droit 15">
            <a:extLst>
              <a:ext uri="{FF2B5EF4-FFF2-40B4-BE49-F238E27FC236}">
                <a16:creationId xmlns:a16="http://schemas.microsoft.com/office/drawing/2014/main" id="{F50EAE6F-6CC1-4401-AB6C-F8D0487B3C5D}"/>
              </a:ext>
            </a:extLst>
          </p:cNvPr>
          <p:cNvCxnSpPr>
            <a:cxnSpLocks/>
          </p:cNvCxnSpPr>
          <p:nvPr/>
        </p:nvCxnSpPr>
        <p:spPr>
          <a:xfrm>
            <a:off x="6288833" y="3898348"/>
            <a:ext cx="3137395" cy="0"/>
          </a:xfrm>
          <a:prstGeom prst="line">
            <a:avLst/>
          </a:prstGeom>
          <a:ln w="254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7" name="Connecteur droit 16">
            <a:extLst>
              <a:ext uri="{FF2B5EF4-FFF2-40B4-BE49-F238E27FC236}">
                <a16:creationId xmlns:a16="http://schemas.microsoft.com/office/drawing/2014/main" id="{2F1D8183-CA69-4858-B3CD-AD9920067AE4}"/>
              </a:ext>
            </a:extLst>
          </p:cNvPr>
          <p:cNvCxnSpPr>
            <a:cxnSpLocks/>
          </p:cNvCxnSpPr>
          <p:nvPr/>
        </p:nvCxnSpPr>
        <p:spPr>
          <a:xfrm>
            <a:off x="2975031" y="5311516"/>
            <a:ext cx="3153593" cy="0"/>
          </a:xfrm>
          <a:prstGeom prst="line">
            <a:avLst/>
          </a:prstGeom>
          <a:ln w="25400">
            <a:headEnd type="triangle"/>
            <a:tailEnd type="none"/>
          </a:ln>
        </p:spPr>
        <p:style>
          <a:lnRef idx="1">
            <a:schemeClr val="accent1"/>
          </a:lnRef>
          <a:fillRef idx="0">
            <a:schemeClr val="accent1"/>
          </a:fillRef>
          <a:effectRef idx="0">
            <a:schemeClr val="accent1"/>
          </a:effectRef>
          <a:fontRef idx="minor">
            <a:schemeClr val="tx1"/>
          </a:fontRef>
        </p:style>
      </p:cxnSp>
      <p:sp>
        <p:nvSpPr>
          <p:cNvPr id="30" name="ZoneTexte 29">
            <a:extLst>
              <a:ext uri="{FF2B5EF4-FFF2-40B4-BE49-F238E27FC236}">
                <a16:creationId xmlns:a16="http://schemas.microsoft.com/office/drawing/2014/main" id="{AF31B642-F0F0-4DBA-8DF5-F691E1EC80BF}"/>
              </a:ext>
            </a:extLst>
          </p:cNvPr>
          <p:cNvSpPr txBox="1"/>
          <p:nvPr/>
        </p:nvSpPr>
        <p:spPr>
          <a:xfrm>
            <a:off x="2975031" y="2797970"/>
            <a:ext cx="3250763" cy="338554"/>
          </a:xfrm>
          <a:prstGeom prst="rect">
            <a:avLst/>
          </a:prstGeom>
          <a:noFill/>
        </p:spPr>
        <p:txBody>
          <a:bodyPr wrap="square" rtlCol="0">
            <a:spAutoFit/>
          </a:bodyPr>
          <a:lstStyle/>
          <a:p>
            <a:pPr algn="ctr"/>
            <a:r>
              <a:rPr lang="fr-FR" sz="1600" i="1" dirty="0" err="1">
                <a:solidFill>
                  <a:schemeClr val="accent1">
                    <a:lumMod val="75000"/>
                  </a:schemeClr>
                </a:solidFill>
              </a:rPr>
              <a:t>fetch</a:t>
            </a:r>
            <a:r>
              <a:rPr lang="fr-FR" sz="1600" i="1" dirty="0">
                <a:solidFill>
                  <a:schemeClr val="accent1">
                    <a:lumMod val="75000"/>
                  </a:schemeClr>
                </a:solidFill>
              </a:rPr>
              <a:t>()</a:t>
            </a:r>
          </a:p>
        </p:txBody>
      </p:sp>
      <p:cxnSp>
        <p:nvCxnSpPr>
          <p:cNvPr id="51" name="Connecteur droit 50">
            <a:extLst>
              <a:ext uri="{FF2B5EF4-FFF2-40B4-BE49-F238E27FC236}">
                <a16:creationId xmlns:a16="http://schemas.microsoft.com/office/drawing/2014/main" id="{1BBF7271-F46F-4C05-B252-35D47B734F81}"/>
              </a:ext>
            </a:extLst>
          </p:cNvPr>
          <p:cNvCxnSpPr>
            <a:cxnSpLocks/>
          </p:cNvCxnSpPr>
          <p:nvPr/>
        </p:nvCxnSpPr>
        <p:spPr>
          <a:xfrm flipH="1">
            <a:off x="2998618" y="3124715"/>
            <a:ext cx="3203590" cy="0"/>
          </a:xfrm>
          <a:prstGeom prst="line">
            <a:avLst/>
          </a:prstGeom>
          <a:ln w="25400">
            <a:headEnd type="triangle"/>
            <a:tailEnd type="none"/>
          </a:ln>
        </p:spPr>
        <p:style>
          <a:lnRef idx="1">
            <a:schemeClr val="accent1"/>
          </a:lnRef>
          <a:fillRef idx="0">
            <a:schemeClr val="accent1"/>
          </a:fillRef>
          <a:effectRef idx="0">
            <a:schemeClr val="accent1"/>
          </a:effectRef>
          <a:fontRef idx="minor">
            <a:schemeClr val="tx1"/>
          </a:fontRef>
        </p:style>
      </p:cxnSp>
      <p:sp>
        <p:nvSpPr>
          <p:cNvPr id="57" name="ZoneTexte 56">
            <a:extLst>
              <a:ext uri="{FF2B5EF4-FFF2-40B4-BE49-F238E27FC236}">
                <a16:creationId xmlns:a16="http://schemas.microsoft.com/office/drawing/2014/main" id="{D7072C20-3C49-4053-9635-CB77221A49FA}"/>
              </a:ext>
            </a:extLst>
          </p:cNvPr>
          <p:cNvSpPr txBox="1"/>
          <p:nvPr/>
        </p:nvSpPr>
        <p:spPr>
          <a:xfrm>
            <a:off x="6206118" y="3128041"/>
            <a:ext cx="3250763" cy="338554"/>
          </a:xfrm>
          <a:prstGeom prst="rect">
            <a:avLst/>
          </a:prstGeom>
          <a:noFill/>
        </p:spPr>
        <p:txBody>
          <a:bodyPr wrap="square" rtlCol="0">
            <a:spAutoFit/>
          </a:bodyPr>
          <a:lstStyle/>
          <a:p>
            <a:pPr algn="ctr"/>
            <a:r>
              <a:rPr lang="fr-FR" sz="1600" i="1" dirty="0" err="1">
                <a:solidFill>
                  <a:schemeClr val="accent1">
                    <a:lumMod val="75000"/>
                  </a:schemeClr>
                </a:solidFill>
              </a:rPr>
              <a:t>preflight</a:t>
            </a:r>
            <a:r>
              <a:rPr lang="fr-FR" sz="1600" i="1" dirty="0">
                <a:solidFill>
                  <a:schemeClr val="accent1">
                    <a:lumMod val="75000"/>
                  </a:schemeClr>
                </a:solidFill>
              </a:rPr>
              <a:t> </a:t>
            </a:r>
            <a:r>
              <a:rPr lang="fr-FR" sz="1600" i="1" dirty="0" err="1">
                <a:solidFill>
                  <a:schemeClr val="accent1">
                    <a:lumMod val="75000"/>
                  </a:schemeClr>
                </a:solidFill>
              </a:rPr>
              <a:t>request</a:t>
            </a:r>
            <a:r>
              <a:rPr lang="fr-FR" sz="1600" i="1" dirty="0">
                <a:solidFill>
                  <a:schemeClr val="accent1">
                    <a:lumMod val="75000"/>
                  </a:schemeClr>
                </a:solidFill>
              </a:rPr>
              <a:t> (if </a:t>
            </a:r>
            <a:r>
              <a:rPr lang="fr-FR" sz="1600" i="1" dirty="0" err="1">
                <a:solidFill>
                  <a:schemeClr val="accent1">
                    <a:lumMod val="75000"/>
                  </a:schemeClr>
                </a:solidFill>
              </a:rPr>
              <a:t>necessary</a:t>
            </a:r>
            <a:r>
              <a:rPr lang="fr-FR" sz="1600" i="1" dirty="0">
                <a:solidFill>
                  <a:schemeClr val="accent1">
                    <a:lumMod val="75000"/>
                  </a:schemeClr>
                </a:solidFill>
              </a:rPr>
              <a:t>)</a:t>
            </a:r>
          </a:p>
        </p:txBody>
      </p:sp>
      <p:sp>
        <p:nvSpPr>
          <p:cNvPr id="58" name="ZoneTexte 57">
            <a:extLst>
              <a:ext uri="{FF2B5EF4-FFF2-40B4-BE49-F238E27FC236}">
                <a16:creationId xmlns:a16="http://schemas.microsoft.com/office/drawing/2014/main" id="{DBE5AD91-9589-4B17-97E7-07F2C240E4E3}"/>
              </a:ext>
            </a:extLst>
          </p:cNvPr>
          <p:cNvSpPr txBox="1"/>
          <p:nvPr/>
        </p:nvSpPr>
        <p:spPr>
          <a:xfrm>
            <a:off x="6202208" y="3567406"/>
            <a:ext cx="3250763" cy="338554"/>
          </a:xfrm>
          <a:prstGeom prst="rect">
            <a:avLst/>
          </a:prstGeom>
          <a:noFill/>
        </p:spPr>
        <p:txBody>
          <a:bodyPr wrap="square" rtlCol="0">
            <a:spAutoFit/>
          </a:bodyPr>
          <a:lstStyle/>
          <a:p>
            <a:pPr algn="ctr"/>
            <a:r>
              <a:rPr lang="fr-FR" sz="1600" i="1" dirty="0" err="1">
                <a:solidFill>
                  <a:schemeClr val="accent1">
                    <a:lumMod val="75000"/>
                  </a:schemeClr>
                </a:solidFill>
              </a:rPr>
              <a:t>preflight</a:t>
            </a:r>
            <a:r>
              <a:rPr lang="fr-FR" sz="1600" i="1" dirty="0">
                <a:solidFill>
                  <a:schemeClr val="accent1">
                    <a:lumMod val="75000"/>
                  </a:schemeClr>
                </a:solidFill>
              </a:rPr>
              <a:t> </a:t>
            </a:r>
            <a:r>
              <a:rPr lang="fr-FR" sz="1600" i="1" dirty="0" err="1">
                <a:solidFill>
                  <a:schemeClr val="accent1">
                    <a:lumMod val="75000"/>
                  </a:schemeClr>
                </a:solidFill>
              </a:rPr>
              <a:t>response</a:t>
            </a:r>
            <a:r>
              <a:rPr lang="fr-FR" sz="1600" i="1" dirty="0">
                <a:solidFill>
                  <a:schemeClr val="accent1">
                    <a:lumMod val="75000"/>
                  </a:schemeClr>
                </a:solidFill>
              </a:rPr>
              <a:t> (if </a:t>
            </a:r>
            <a:r>
              <a:rPr lang="fr-FR" sz="1600" i="1" dirty="0" err="1">
                <a:solidFill>
                  <a:schemeClr val="accent1">
                    <a:lumMod val="75000"/>
                  </a:schemeClr>
                </a:solidFill>
              </a:rPr>
              <a:t>necessary</a:t>
            </a:r>
            <a:r>
              <a:rPr lang="fr-FR" sz="1600" i="1" dirty="0">
                <a:solidFill>
                  <a:schemeClr val="accent1">
                    <a:lumMod val="75000"/>
                  </a:schemeClr>
                </a:solidFill>
              </a:rPr>
              <a:t>)</a:t>
            </a:r>
          </a:p>
        </p:txBody>
      </p:sp>
      <p:cxnSp>
        <p:nvCxnSpPr>
          <p:cNvPr id="59" name="Connecteur droit 58">
            <a:extLst>
              <a:ext uri="{FF2B5EF4-FFF2-40B4-BE49-F238E27FC236}">
                <a16:creationId xmlns:a16="http://schemas.microsoft.com/office/drawing/2014/main" id="{CD185386-7920-43B4-97F6-55233E849FD8}"/>
              </a:ext>
            </a:extLst>
          </p:cNvPr>
          <p:cNvCxnSpPr>
            <a:cxnSpLocks/>
          </p:cNvCxnSpPr>
          <p:nvPr/>
        </p:nvCxnSpPr>
        <p:spPr>
          <a:xfrm flipH="1">
            <a:off x="6258181" y="4562200"/>
            <a:ext cx="3137394" cy="0"/>
          </a:xfrm>
          <a:prstGeom prst="line">
            <a:avLst/>
          </a:prstGeom>
          <a:ln w="254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0" name="Connecteur droit 59">
            <a:extLst>
              <a:ext uri="{FF2B5EF4-FFF2-40B4-BE49-F238E27FC236}">
                <a16:creationId xmlns:a16="http://schemas.microsoft.com/office/drawing/2014/main" id="{9BE8DFEA-BC4B-4928-A606-D5B2A1A318FC}"/>
              </a:ext>
            </a:extLst>
          </p:cNvPr>
          <p:cNvCxnSpPr>
            <a:cxnSpLocks/>
          </p:cNvCxnSpPr>
          <p:nvPr/>
        </p:nvCxnSpPr>
        <p:spPr>
          <a:xfrm>
            <a:off x="6258180" y="4997978"/>
            <a:ext cx="3137395" cy="0"/>
          </a:xfrm>
          <a:prstGeom prst="line">
            <a:avLst/>
          </a:prstGeom>
          <a:ln w="25400">
            <a:headEnd type="triangle"/>
            <a:tailEnd type="none"/>
          </a:ln>
        </p:spPr>
        <p:style>
          <a:lnRef idx="1">
            <a:schemeClr val="accent1"/>
          </a:lnRef>
          <a:fillRef idx="0">
            <a:schemeClr val="accent1"/>
          </a:fillRef>
          <a:effectRef idx="0">
            <a:schemeClr val="accent1"/>
          </a:effectRef>
          <a:fontRef idx="minor">
            <a:schemeClr val="tx1"/>
          </a:fontRef>
        </p:style>
      </p:cxnSp>
      <p:sp>
        <p:nvSpPr>
          <p:cNvPr id="61" name="ZoneTexte 60">
            <a:extLst>
              <a:ext uri="{FF2B5EF4-FFF2-40B4-BE49-F238E27FC236}">
                <a16:creationId xmlns:a16="http://schemas.microsoft.com/office/drawing/2014/main" id="{60254E3B-A5D4-4FEE-86EA-69348F3D20BE}"/>
              </a:ext>
            </a:extLst>
          </p:cNvPr>
          <p:cNvSpPr txBox="1"/>
          <p:nvPr/>
        </p:nvSpPr>
        <p:spPr>
          <a:xfrm>
            <a:off x="6175465" y="4227671"/>
            <a:ext cx="3250763" cy="338554"/>
          </a:xfrm>
          <a:prstGeom prst="rect">
            <a:avLst/>
          </a:prstGeom>
          <a:noFill/>
        </p:spPr>
        <p:txBody>
          <a:bodyPr wrap="square" rtlCol="0">
            <a:spAutoFit/>
          </a:bodyPr>
          <a:lstStyle/>
          <a:p>
            <a:pPr algn="ctr"/>
            <a:r>
              <a:rPr lang="fr-FR" sz="1600" i="1" dirty="0" err="1">
                <a:solidFill>
                  <a:schemeClr val="accent1">
                    <a:lumMod val="75000"/>
                  </a:schemeClr>
                </a:solidFill>
              </a:rPr>
              <a:t>actual</a:t>
            </a:r>
            <a:r>
              <a:rPr lang="fr-FR" sz="1600" i="1" dirty="0">
                <a:solidFill>
                  <a:schemeClr val="accent1">
                    <a:lumMod val="75000"/>
                  </a:schemeClr>
                </a:solidFill>
              </a:rPr>
              <a:t> </a:t>
            </a:r>
            <a:r>
              <a:rPr lang="fr-FR" sz="1600" i="1" dirty="0" err="1">
                <a:solidFill>
                  <a:schemeClr val="accent1">
                    <a:lumMod val="75000"/>
                  </a:schemeClr>
                </a:solidFill>
              </a:rPr>
              <a:t>request</a:t>
            </a:r>
            <a:endParaRPr lang="fr-FR" sz="1600" i="1" dirty="0">
              <a:solidFill>
                <a:schemeClr val="accent1">
                  <a:lumMod val="75000"/>
                </a:schemeClr>
              </a:solidFill>
            </a:endParaRPr>
          </a:p>
        </p:txBody>
      </p:sp>
      <p:sp>
        <p:nvSpPr>
          <p:cNvPr id="62" name="ZoneTexte 61">
            <a:extLst>
              <a:ext uri="{FF2B5EF4-FFF2-40B4-BE49-F238E27FC236}">
                <a16:creationId xmlns:a16="http://schemas.microsoft.com/office/drawing/2014/main" id="{7F48C4E6-C115-4132-99D1-47DD9E7AE769}"/>
              </a:ext>
            </a:extLst>
          </p:cNvPr>
          <p:cNvSpPr txBox="1"/>
          <p:nvPr/>
        </p:nvSpPr>
        <p:spPr>
          <a:xfrm>
            <a:off x="6171555" y="4667036"/>
            <a:ext cx="3250763" cy="338554"/>
          </a:xfrm>
          <a:prstGeom prst="rect">
            <a:avLst/>
          </a:prstGeom>
          <a:noFill/>
        </p:spPr>
        <p:txBody>
          <a:bodyPr wrap="square" rtlCol="0">
            <a:spAutoFit/>
          </a:bodyPr>
          <a:lstStyle/>
          <a:p>
            <a:pPr algn="ctr"/>
            <a:r>
              <a:rPr lang="fr-FR" sz="1600" i="1" dirty="0" err="1">
                <a:solidFill>
                  <a:schemeClr val="accent1">
                    <a:lumMod val="75000"/>
                  </a:schemeClr>
                </a:solidFill>
              </a:rPr>
              <a:t>actual</a:t>
            </a:r>
            <a:r>
              <a:rPr lang="fr-FR" sz="1600" i="1" dirty="0">
                <a:solidFill>
                  <a:schemeClr val="accent1">
                    <a:lumMod val="75000"/>
                  </a:schemeClr>
                </a:solidFill>
              </a:rPr>
              <a:t> </a:t>
            </a:r>
            <a:r>
              <a:rPr lang="fr-FR" sz="1600" i="1" dirty="0" err="1">
                <a:solidFill>
                  <a:schemeClr val="accent1">
                    <a:lumMod val="75000"/>
                  </a:schemeClr>
                </a:solidFill>
              </a:rPr>
              <a:t>response</a:t>
            </a:r>
            <a:endParaRPr lang="fr-FR" sz="1600" i="1" dirty="0">
              <a:solidFill>
                <a:schemeClr val="accent1">
                  <a:lumMod val="75000"/>
                </a:schemeClr>
              </a:solidFill>
            </a:endParaRPr>
          </a:p>
        </p:txBody>
      </p:sp>
      <p:sp>
        <p:nvSpPr>
          <p:cNvPr id="63" name="ZoneTexte 62">
            <a:extLst>
              <a:ext uri="{FF2B5EF4-FFF2-40B4-BE49-F238E27FC236}">
                <a16:creationId xmlns:a16="http://schemas.microsoft.com/office/drawing/2014/main" id="{AA0423DE-2CE7-4F54-9E65-24863F388752}"/>
              </a:ext>
            </a:extLst>
          </p:cNvPr>
          <p:cNvSpPr txBox="1"/>
          <p:nvPr/>
        </p:nvSpPr>
        <p:spPr>
          <a:xfrm>
            <a:off x="2949366" y="5000266"/>
            <a:ext cx="3250763" cy="338554"/>
          </a:xfrm>
          <a:prstGeom prst="rect">
            <a:avLst/>
          </a:prstGeom>
          <a:noFill/>
        </p:spPr>
        <p:txBody>
          <a:bodyPr wrap="square" rtlCol="0">
            <a:spAutoFit/>
          </a:bodyPr>
          <a:lstStyle/>
          <a:p>
            <a:pPr algn="ctr"/>
            <a:r>
              <a:rPr lang="fr-FR" sz="1600" i="1" dirty="0" err="1">
                <a:solidFill>
                  <a:schemeClr val="accent1">
                    <a:lumMod val="75000"/>
                  </a:schemeClr>
                </a:solidFill>
              </a:rPr>
              <a:t>fire</a:t>
            </a:r>
            <a:r>
              <a:rPr lang="fr-FR" sz="1600" i="1" dirty="0">
                <a:solidFill>
                  <a:schemeClr val="accent1">
                    <a:lumMod val="75000"/>
                  </a:schemeClr>
                </a:solidFill>
              </a:rPr>
              <a:t> </a:t>
            </a:r>
            <a:r>
              <a:rPr lang="fr-FR" sz="1600" i="1" dirty="0" err="1">
                <a:solidFill>
                  <a:schemeClr val="accent1">
                    <a:lumMod val="75000"/>
                  </a:schemeClr>
                </a:solidFill>
              </a:rPr>
              <a:t>result</a:t>
            </a:r>
            <a:r>
              <a:rPr lang="fr-FR" sz="1600" i="1" dirty="0">
                <a:solidFill>
                  <a:schemeClr val="accent1">
                    <a:lumMod val="75000"/>
                  </a:schemeClr>
                </a:solidFill>
              </a:rPr>
              <a:t> or </a:t>
            </a:r>
            <a:r>
              <a:rPr lang="fr-FR" sz="1600" i="1" dirty="0" err="1">
                <a:solidFill>
                  <a:schemeClr val="accent1">
                    <a:lumMod val="75000"/>
                  </a:schemeClr>
                </a:solidFill>
              </a:rPr>
              <a:t>error</a:t>
            </a:r>
            <a:endParaRPr lang="fr-FR" sz="1600" i="1" dirty="0">
              <a:solidFill>
                <a:schemeClr val="accent1">
                  <a:lumMod val="75000"/>
                </a:schemeClr>
              </a:solidFill>
            </a:endParaRPr>
          </a:p>
        </p:txBody>
      </p:sp>
      <p:sp>
        <p:nvSpPr>
          <p:cNvPr id="67" name="ZoneTexte 66">
            <a:extLst>
              <a:ext uri="{FF2B5EF4-FFF2-40B4-BE49-F238E27FC236}">
                <a16:creationId xmlns:a16="http://schemas.microsoft.com/office/drawing/2014/main" id="{0D72BD3B-B9D2-42CC-B333-CEB5F55EC41A}"/>
              </a:ext>
            </a:extLst>
          </p:cNvPr>
          <p:cNvSpPr txBox="1"/>
          <p:nvPr/>
        </p:nvSpPr>
        <p:spPr>
          <a:xfrm>
            <a:off x="0" y="-6911"/>
            <a:ext cx="12192000" cy="1754326"/>
          </a:xfrm>
          <a:prstGeom prst="rect">
            <a:avLst/>
          </a:prstGeom>
          <a:solidFill>
            <a:schemeClr val="bg1">
              <a:lumMod val="50000"/>
            </a:schemeClr>
          </a:solidFill>
          <a:ln>
            <a:noFill/>
          </a:ln>
        </p:spPr>
        <p:txBody>
          <a:bodyPr wrap="square" rtlCol="0">
            <a:spAutoFit/>
          </a:bodyPr>
          <a:lstStyle/>
          <a:p>
            <a:r>
              <a:rPr lang="fr-FR" sz="3600" dirty="0">
                <a:solidFill>
                  <a:schemeClr val="bg1"/>
                </a:solidFill>
              </a:rPr>
              <a:t>Lorsque vous codez un appel AJAX en javascript, c’est</a:t>
            </a:r>
          </a:p>
          <a:p>
            <a:r>
              <a:rPr lang="fr-FR" sz="3600" dirty="0">
                <a:solidFill>
                  <a:schemeClr val="bg1"/>
                </a:solidFill>
              </a:rPr>
              <a:t>le navigateur qui va « automatiquement » générer la requête OPTIONS (uniquement si elle est nécessaire)</a:t>
            </a:r>
          </a:p>
        </p:txBody>
      </p:sp>
    </p:spTree>
    <p:extLst>
      <p:ext uri="{BB962C8B-B14F-4D97-AF65-F5344CB8AC3E}">
        <p14:creationId xmlns:p14="http://schemas.microsoft.com/office/powerpoint/2010/main" val="5467375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F6798F-F96E-4F30-BF76-0F9A301330A0}"/>
              </a:ext>
            </a:extLst>
          </p:cNvPr>
          <p:cNvSpPr>
            <a:spLocks noGrp="1"/>
          </p:cNvSpPr>
          <p:nvPr>
            <p:ph type="title"/>
          </p:nvPr>
        </p:nvSpPr>
        <p:spPr>
          <a:xfrm>
            <a:off x="419100" y="-123248"/>
            <a:ext cx="11353800" cy="1325563"/>
          </a:xfrm>
        </p:spPr>
        <p:txBody>
          <a:bodyPr/>
          <a:lstStyle/>
          <a:p>
            <a:r>
              <a:rPr lang="fr-FR" dirty="0"/>
              <a:t>La requête OPTIONS est-elle toujours réalisée ?</a:t>
            </a:r>
          </a:p>
        </p:txBody>
      </p:sp>
      <p:sp>
        <p:nvSpPr>
          <p:cNvPr id="4" name="Espace réservé du numéro de diapositive 3">
            <a:extLst>
              <a:ext uri="{FF2B5EF4-FFF2-40B4-BE49-F238E27FC236}">
                <a16:creationId xmlns:a16="http://schemas.microsoft.com/office/drawing/2014/main" id="{4A2ABD71-F224-447B-AD24-D9386F24559E}"/>
              </a:ext>
            </a:extLst>
          </p:cNvPr>
          <p:cNvSpPr>
            <a:spLocks noGrp="1"/>
          </p:cNvSpPr>
          <p:nvPr>
            <p:ph type="sldNum" sz="quarter" idx="12"/>
          </p:nvPr>
        </p:nvSpPr>
        <p:spPr/>
        <p:txBody>
          <a:bodyPr/>
          <a:lstStyle/>
          <a:p>
            <a:fld id="{B79E4878-4BCB-449E-94CF-AE2A0F6BB533}" type="slidenum">
              <a:rPr lang="fr-FR" smtClean="0"/>
              <a:t>18</a:t>
            </a:fld>
            <a:endParaRPr lang="fr-FR"/>
          </a:p>
        </p:txBody>
      </p:sp>
      <p:sp>
        <p:nvSpPr>
          <p:cNvPr id="5" name="Espace réservé du contenu 2">
            <a:extLst>
              <a:ext uri="{FF2B5EF4-FFF2-40B4-BE49-F238E27FC236}">
                <a16:creationId xmlns:a16="http://schemas.microsoft.com/office/drawing/2014/main" id="{9FBDEA16-4B0F-4AC5-98C4-C2E55BE7984C}"/>
              </a:ext>
            </a:extLst>
          </p:cNvPr>
          <p:cNvSpPr txBox="1">
            <a:spLocks/>
          </p:cNvSpPr>
          <p:nvPr/>
        </p:nvSpPr>
        <p:spPr>
          <a:xfrm>
            <a:off x="6096000" y="1078376"/>
            <a:ext cx="6095999" cy="5779623"/>
          </a:xfrm>
          <a:prstGeom prst="rect">
            <a:avLst/>
          </a:prstGeom>
          <a:solidFill>
            <a:schemeClr val="accent3">
              <a:lumMod val="50000"/>
            </a:schemeClr>
          </a:solidFill>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fr-FR" sz="4000" dirty="0">
                <a:solidFill>
                  <a:schemeClr val="accent4">
                    <a:lumMod val="20000"/>
                    <a:lumOff val="80000"/>
                  </a:schemeClr>
                </a:solidFill>
              </a:rPr>
              <a:t>Les requêtes qui sont pré-vérifiées  (</a:t>
            </a:r>
            <a:r>
              <a:rPr lang="fr-FR" sz="4000" dirty="0" err="1">
                <a:solidFill>
                  <a:schemeClr val="accent4">
                    <a:lumMod val="20000"/>
                    <a:lumOff val="80000"/>
                  </a:schemeClr>
                </a:solidFill>
              </a:rPr>
              <a:t>preflighted</a:t>
            </a:r>
            <a:r>
              <a:rPr lang="fr-FR" sz="4000" dirty="0">
                <a:solidFill>
                  <a:schemeClr val="accent4">
                    <a:lumMod val="20000"/>
                    <a:lumOff val="80000"/>
                  </a:schemeClr>
                </a:solidFill>
              </a:rPr>
              <a:t> </a:t>
            </a:r>
            <a:r>
              <a:rPr lang="fr-FR" sz="4000" dirty="0" err="1">
                <a:solidFill>
                  <a:schemeClr val="accent4">
                    <a:lumMod val="20000"/>
                    <a:lumOff val="80000"/>
                  </a:schemeClr>
                </a:solidFill>
              </a:rPr>
              <a:t>requests</a:t>
            </a:r>
            <a:r>
              <a:rPr lang="fr-FR" sz="4000" dirty="0">
                <a:solidFill>
                  <a:schemeClr val="accent4">
                    <a:lumMod val="20000"/>
                    <a:lumOff val="80000"/>
                  </a:schemeClr>
                </a:solidFill>
              </a:rPr>
              <a:t>)</a:t>
            </a:r>
          </a:p>
          <a:p>
            <a:r>
              <a:rPr lang="fr-FR" dirty="0">
                <a:solidFill>
                  <a:schemeClr val="accent4">
                    <a:lumMod val="20000"/>
                    <a:lumOff val="80000"/>
                  </a:schemeClr>
                </a:solidFill>
              </a:rPr>
              <a:t>Méthodes :</a:t>
            </a:r>
          </a:p>
          <a:p>
            <a:pPr lvl="1"/>
            <a:r>
              <a:rPr lang="fr-FR" dirty="0">
                <a:solidFill>
                  <a:schemeClr val="accent4">
                    <a:lumMod val="20000"/>
                    <a:lumOff val="80000"/>
                  </a:schemeClr>
                </a:solidFill>
              </a:rPr>
              <a:t>POST, avec un Content-Type autre que :</a:t>
            </a:r>
          </a:p>
          <a:p>
            <a:pPr lvl="2"/>
            <a:r>
              <a:rPr lang="fr-FR" dirty="0">
                <a:solidFill>
                  <a:schemeClr val="accent4">
                    <a:lumMod val="20000"/>
                    <a:lumOff val="80000"/>
                  </a:schemeClr>
                </a:solidFill>
              </a:rPr>
              <a:t>application/x-www-</a:t>
            </a:r>
            <a:r>
              <a:rPr lang="fr-FR" dirty="0" err="1">
                <a:solidFill>
                  <a:schemeClr val="accent4">
                    <a:lumMod val="20000"/>
                    <a:lumOff val="80000"/>
                  </a:schemeClr>
                </a:solidFill>
              </a:rPr>
              <a:t>form</a:t>
            </a:r>
            <a:r>
              <a:rPr lang="fr-FR" dirty="0">
                <a:solidFill>
                  <a:schemeClr val="accent4">
                    <a:lumMod val="20000"/>
                    <a:lumOff val="80000"/>
                  </a:schemeClr>
                </a:solidFill>
              </a:rPr>
              <a:t>-</a:t>
            </a:r>
            <a:r>
              <a:rPr lang="fr-FR" dirty="0" err="1">
                <a:solidFill>
                  <a:schemeClr val="accent4">
                    <a:lumMod val="20000"/>
                    <a:lumOff val="80000"/>
                  </a:schemeClr>
                </a:solidFill>
              </a:rPr>
              <a:t>urlencoded</a:t>
            </a:r>
            <a:r>
              <a:rPr lang="fr-FR" dirty="0">
                <a:solidFill>
                  <a:schemeClr val="accent4">
                    <a:lumMod val="20000"/>
                    <a:lumOff val="80000"/>
                  </a:schemeClr>
                </a:solidFill>
              </a:rPr>
              <a:t>, </a:t>
            </a:r>
          </a:p>
          <a:p>
            <a:pPr lvl="2"/>
            <a:r>
              <a:rPr lang="fr-FR" dirty="0" err="1">
                <a:solidFill>
                  <a:schemeClr val="accent4">
                    <a:lumMod val="20000"/>
                    <a:lumOff val="80000"/>
                  </a:schemeClr>
                </a:solidFill>
              </a:rPr>
              <a:t>multipart</a:t>
            </a:r>
            <a:r>
              <a:rPr lang="fr-FR" dirty="0">
                <a:solidFill>
                  <a:schemeClr val="accent4">
                    <a:lumMod val="20000"/>
                    <a:lumOff val="80000"/>
                  </a:schemeClr>
                </a:solidFill>
              </a:rPr>
              <a:t>/</a:t>
            </a:r>
            <a:r>
              <a:rPr lang="fr-FR" dirty="0" err="1">
                <a:solidFill>
                  <a:schemeClr val="accent4">
                    <a:lumMod val="20000"/>
                    <a:lumOff val="80000"/>
                  </a:schemeClr>
                </a:solidFill>
              </a:rPr>
              <a:t>form</a:t>
            </a:r>
            <a:r>
              <a:rPr lang="fr-FR" dirty="0">
                <a:solidFill>
                  <a:schemeClr val="accent4">
                    <a:lumMod val="20000"/>
                    <a:lumOff val="80000"/>
                  </a:schemeClr>
                </a:solidFill>
              </a:rPr>
              <a:t>-data, </a:t>
            </a:r>
          </a:p>
          <a:p>
            <a:pPr lvl="2"/>
            <a:r>
              <a:rPr lang="fr-FR" dirty="0" err="1">
                <a:solidFill>
                  <a:schemeClr val="accent4">
                    <a:lumMod val="20000"/>
                    <a:lumOff val="80000"/>
                  </a:schemeClr>
                </a:solidFill>
              </a:rPr>
              <a:t>text</a:t>
            </a:r>
            <a:r>
              <a:rPr lang="fr-FR" dirty="0">
                <a:solidFill>
                  <a:schemeClr val="accent4">
                    <a:lumMod val="20000"/>
                    <a:lumOff val="80000"/>
                  </a:schemeClr>
                </a:solidFill>
              </a:rPr>
              <a:t>/plain, </a:t>
            </a:r>
          </a:p>
          <a:p>
            <a:pPr lvl="1"/>
            <a:r>
              <a:rPr lang="fr-FR" dirty="0">
                <a:solidFill>
                  <a:schemeClr val="accent4">
                    <a:lumMod val="20000"/>
                    <a:lumOff val="80000"/>
                  </a:schemeClr>
                </a:solidFill>
              </a:rPr>
              <a:t>PUT, </a:t>
            </a:r>
          </a:p>
          <a:p>
            <a:pPr lvl="1"/>
            <a:r>
              <a:rPr lang="fr-FR" dirty="0">
                <a:solidFill>
                  <a:schemeClr val="accent4">
                    <a:lumMod val="20000"/>
                    <a:lumOff val="80000"/>
                  </a:schemeClr>
                </a:solidFill>
              </a:rPr>
              <a:t>DELETE, </a:t>
            </a:r>
          </a:p>
          <a:p>
            <a:pPr lvl="1"/>
            <a:r>
              <a:rPr lang="fr-FR" dirty="0">
                <a:solidFill>
                  <a:schemeClr val="accent4">
                    <a:lumMod val="20000"/>
                    <a:lumOff val="80000"/>
                  </a:schemeClr>
                </a:solidFill>
              </a:rPr>
              <a:t>PATCH</a:t>
            </a:r>
          </a:p>
          <a:p>
            <a:r>
              <a:rPr lang="fr-FR" dirty="0">
                <a:solidFill>
                  <a:schemeClr val="accent4">
                    <a:lumMod val="20000"/>
                    <a:lumOff val="80000"/>
                  </a:schemeClr>
                </a:solidFill>
              </a:rPr>
              <a:t>Positionne des « HTTP header » personnalisés (ex: </a:t>
            </a:r>
            <a:r>
              <a:rPr lang="fr-FR" i="1" dirty="0">
                <a:solidFill>
                  <a:schemeClr val="accent4">
                    <a:lumMod val="20000"/>
                    <a:lumOff val="80000"/>
                  </a:schemeClr>
                </a:solidFill>
              </a:rPr>
              <a:t>Custom-Header</a:t>
            </a:r>
            <a:r>
              <a:rPr lang="fr-FR" dirty="0">
                <a:solidFill>
                  <a:schemeClr val="accent4">
                    <a:lumMod val="20000"/>
                    <a:lumOff val="80000"/>
                  </a:schemeClr>
                </a:solidFill>
              </a:rPr>
              <a:t>)  ou un utilise un HTTP header qui n’est pas dans la liste des requêtes simple.</a:t>
            </a:r>
          </a:p>
        </p:txBody>
      </p:sp>
      <p:sp>
        <p:nvSpPr>
          <p:cNvPr id="6" name="Espace réservé du contenu 2">
            <a:extLst>
              <a:ext uri="{FF2B5EF4-FFF2-40B4-BE49-F238E27FC236}">
                <a16:creationId xmlns:a16="http://schemas.microsoft.com/office/drawing/2014/main" id="{0E322284-FED8-4B21-97D4-FE269694AB69}"/>
              </a:ext>
            </a:extLst>
          </p:cNvPr>
          <p:cNvSpPr>
            <a:spLocks noGrp="1"/>
          </p:cNvSpPr>
          <p:nvPr>
            <p:ph idx="1"/>
          </p:nvPr>
        </p:nvSpPr>
        <p:spPr>
          <a:xfrm>
            <a:off x="1" y="1078377"/>
            <a:ext cx="5837382" cy="5779622"/>
          </a:xfrm>
          <a:solidFill>
            <a:schemeClr val="accent1">
              <a:lumMod val="75000"/>
            </a:schemeClr>
          </a:solidFill>
        </p:spPr>
        <p:txBody>
          <a:bodyPr>
            <a:normAutofit fontScale="92500" lnSpcReduction="20000"/>
          </a:bodyPr>
          <a:lstStyle/>
          <a:p>
            <a:pPr marL="0" indent="0" algn="ctr">
              <a:buNone/>
            </a:pPr>
            <a:r>
              <a:rPr lang="fr-FR" sz="4000" dirty="0">
                <a:solidFill>
                  <a:schemeClr val="bg1">
                    <a:lumMod val="85000"/>
                  </a:schemeClr>
                </a:solidFill>
              </a:rPr>
              <a:t>Non pour les requêtes simples</a:t>
            </a:r>
          </a:p>
          <a:p>
            <a:r>
              <a:rPr lang="fr-FR" dirty="0">
                <a:solidFill>
                  <a:schemeClr val="bg1">
                    <a:lumMod val="85000"/>
                  </a:schemeClr>
                </a:solidFill>
              </a:rPr>
              <a:t>Méthodes :</a:t>
            </a:r>
          </a:p>
          <a:p>
            <a:pPr lvl="1"/>
            <a:r>
              <a:rPr lang="fr-FR" dirty="0">
                <a:solidFill>
                  <a:schemeClr val="bg1">
                    <a:lumMod val="85000"/>
                  </a:schemeClr>
                </a:solidFill>
              </a:rPr>
              <a:t>GET</a:t>
            </a:r>
          </a:p>
          <a:p>
            <a:pPr lvl="1"/>
            <a:r>
              <a:rPr lang="fr-FR" dirty="0">
                <a:solidFill>
                  <a:schemeClr val="bg1">
                    <a:lumMod val="85000"/>
                  </a:schemeClr>
                </a:solidFill>
              </a:rPr>
              <a:t>HEAD </a:t>
            </a:r>
          </a:p>
          <a:p>
            <a:pPr lvl="1"/>
            <a:r>
              <a:rPr lang="fr-FR" dirty="0">
                <a:solidFill>
                  <a:schemeClr val="bg1">
                    <a:lumMod val="85000"/>
                  </a:schemeClr>
                </a:solidFill>
              </a:rPr>
              <a:t>POST avec un Content-Type : </a:t>
            </a:r>
          </a:p>
          <a:p>
            <a:pPr lvl="2"/>
            <a:r>
              <a:rPr lang="fr-FR" dirty="0">
                <a:solidFill>
                  <a:schemeClr val="bg1">
                    <a:lumMod val="85000"/>
                  </a:schemeClr>
                </a:solidFill>
              </a:rPr>
              <a:t>application/x-www-</a:t>
            </a:r>
            <a:r>
              <a:rPr lang="fr-FR" dirty="0" err="1">
                <a:solidFill>
                  <a:schemeClr val="bg1">
                    <a:lumMod val="85000"/>
                  </a:schemeClr>
                </a:solidFill>
              </a:rPr>
              <a:t>form</a:t>
            </a:r>
            <a:r>
              <a:rPr lang="fr-FR" dirty="0">
                <a:solidFill>
                  <a:schemeClr val="bg1">
                    <a:lumMod val="85000"/>
                  </a:schemeClr>
                </a:solidFill>
              </a:rPr>
              <a:t>-</a:t>
            </a:r>
            <a:r>
              <a:rPr lang="fr-FR" dirty="0" err="1">
                <a:solidFill>
                  <a:schemeClr val="bg1">
                    <a:lumMod val="85000"/>
                  </a:schemeClr>
                </a:solidFill>
              </a:rPr>
              <a:t>urlencoded</a:t>
            </a:r>
            <a:r>
              <a:rPr lang="fr-FR" dirty="0">
                <a:solidFill>
                  <a:schemeClr val="bg1">
                    <a:lumMod val="85000"/>
                  </a:schemeClr>
                </a:solidFill>
              </a:rPr>
              <a:t>, </a:t>
            </a:r>
          </a:p>
          <a:p>
            <a:pPr lvl="2"/>
            <a:r>
              <a:rPr lang="fr-FR" dirty="0" err="1">
                <a:solidFill>
                  <a:schemeClr val="bg1">
                    <a:lumMod val="85000"/>
                  </a:schemeClr>
                </a:solidFill>
              </a:rPr>
              <a:t>multipart</a:t>
            </a:r>
            <a:r>
              <a:rPr lang="fr-FR" dirty="0">
                <a:solidFill>
                  <a:schemeClr val="bg1">
                    <a:lumMod val="85000"/>
                  </a:schemeClr>
                </a:solidFill>
              </a:rPr>
              <a:t>/</a:t>
            </a:r>
            <a:r>
              <a:rPr lang="fr-FR" dirty="0" err="1">
                <a:solidFill>
                  <a:schemeClr val="bg1">
                    <a:lumMod val="85000"/>
                  </a:schemeClr>
                </a:solidFill>
              </a:rPr>
              <a:t>form</a:t>
            </a:r>
            <a:r>
              <a:rPr lang="fr-FR" dirty="0">
                <a:solidFill>
                  <a:schemeClr val="bg1">
                    <a:lumMod val="85000"/>
                  </a:schemeClr>
                </a:solidFill>
              </a:rPr>
              <a:t>-data, </a:t>
            </a:r>
          </a:p>
          <a:p>
            <a:pPr lvl="2"/>
            <a:r>
              <a:rPr lang="fr-FR" dirty="0" err="1">
                <a:solidFill>
                  <a:schemeClr val="bg1">
                    <a:lumMod val="85000"/>
                  </a:schemeClr>
                </a:solidFill>
              </a:rPr>
              <a:t>text</a:t>
            </a:r>
            <a:r>
              <a:rPr lang="fr-FR" dirty="0">
                <a:solidFill>
                  <a:schemeClr val="bg1">
                    <a:lumMod val="85000"/>
                  </a:schemeClr>
                </a:solidFill>
              </a:rPr>
              <a:t>/plain.</a:t>
            </a:r>
          </a:p>
          <a:p>
            <a:r>
              <a:rPr lang="fr-FR" dirty="0">
                <a:solidFill>
                  <a:schemeClr val="bg1">
                    <a:lumMod val="85000"/>
                  </a:schemeClr>
                </a:solidFill>
              </a:rPr>
              <a:t>Utilise uniquement les « HTTP Headers » :</a:t>
            </a:r>
          </a:p>
          <a:p>
            <a:pPr lvl="1"/>
            <a:r>
              <a:rPr lang="fr-FR" dirty="0">
                <a:solidFill>
                  <a:schemeClr val="bg1">
                    <a:lumMod val="85000"/>
                  </a:schemeClr>
                </a:solidFill>
              </a:rPr>
              <a:t>Cache-Control</a:t>
            </a:r>
          </a:p>
          <a:p>
            <a:pPr lvl="1"/>
            <a:r>
              <a:rPr lang="fr-FR" dirty="0">
                <a:solidFill>
                  <a:schemeClr val="bg1">
                    <a:lumMod val="85000"/>
                  </a:schemeClr>
                </a:solidFill>
              </a:rPr>
              <a:t>Content-</a:t>
            </a:r>
            <a:r>
              <a:rPr lang="fr-FR" dirty="0" err="1">
                <a:solidFill>
                  <a:schemeClr val="bg1">
                    <a:lumMod val="85000"/>
                  </a:schemeClr>
                </a:solidFill>
              </a:rPr>
              <a:t>Language</a:t>
            </a:r>
            <a:endParaRPr lang="fr-FR" dirty="0">
              <a:solidFill>
                <a:schemeClr val="bg1">
                  <a:lumMod val="85000"/>
                </a:schemeClr>
              </a:solidFill>
            </a:endParaRPr>
          </a:p>
          <a:p>
            <a:pPr lvl="1"/>
            <a:r>
              <a:rPr lang="fr-FR" dirty="0">
                <a:solidFill>
                  <a:schemeClr val="bg1">
                    <a:lumMod val="85000"/>
                  </a:schemeClr>
                </a:solidFill>
              </a:rPr>
              <a:t>Content-Type</a:t>
            </a:r>
          </a:p>
          <a:p>
            <a:pPr lvl="1"/>
            <a:r>
              <a:rPr lang="fr-FR" dirty="0">
                <a:solidFill>
                  <a:schemeClr val="bg1">
                    <a:lumMod val="85000"/>
                  </a:schemeClr>
                </a:solidFill>
              </a:rPr>
              <a:t>Expires</a:t>
            </a:r>
          </a:p>
          <a:p>
            <a:pPr lvl="1"/>
            <a:r>
              <a:rPr lang="fr-FR" dirty="0">
                <a:solidFill>
                  <a:schemeClr val="bg1">
                    <a:lumMod val="85000"/>
                  </a:schemeClr>
                </a:solidFill>
              </a:rPr>
              <a:t>Last-</a:t>
            </a:r>
            <a:r>
              <a:rPr lang="fr-FR" dirty="0" err="1">
                <a:solidFill>
                  <a:schemeClr val="bg1">
                    <a:lumMod val="85000"/>
                  </a:schemeClr>
                </a:solidFill>
              </a:rPr>
              <a:t>Modified</a:t>
            </a:r>
            <a:endParaRPr lang="fr-FR" dirty="0">
              <a:solidFill>
                <a:schemeClr val="bg1">
                  <a:lumMod val="85000"/>
                </a:schemeClr>
              </a:solidFill>
            </a:endParaRPr>
          </a:p>
          <a:p>
            <a:pPr lvl="1"/>
            <a:r>
              <a:rPr lang="fr-FR" dirty="0" err="1">
                <a:solidFill>
                  <a:schemeClr val="bg1">
                    <a:lumMod val="85000"/>
                  </a:schemeClr>
                </a:solidFill>
              </a:rPr>
              <a:t>Pragma</a:t>
            </a:r>
            <a:endParaRPr lang="fr-FR" dirty="0">
              <a:solidFill>
                <a:schemeClr val="bg1">
                  <a:lumMod val="85000"/>
                </a:schemeClr>
              </a:solidFill>
            </a:endParaRPr>
          </a:p>
          <a:p>
            <a:endParaRPr lang="fr-FR" dirty="0">
              <a:solidFill>
                <a:schemeClr val="bg1">
                  <a:lumMod val="85000"/>
                </a:schemeClr>
              </a:solidFill>
            </a:endParaRPr>
          </a:p>
          <a:p>
            <a:endParaRPr lang="fr-FR" dirty="0">
              <a:solidFill>
                <a:schemeClr val="bg1">
                  <a:lumMod val="85000"/>
                </a:schemeClr>
              </a:solidFill>
            </a:endParaRPr>
          </a:p>
        </p:txBody>
      </p:sp>
    </p:spTree>
    <p:extLst>
      <p:ext uri="{BB962C8B-B14F-4D97-AF65-F5344CB8AC3E}">
        <p14:creationId xmlns:p14="http://schemas.microsoft.com/office/powerpoint/2010/main" val="16462324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5BBD9DAE-FE79-44AE-8CFB-A1570287CBF5}"/>
              </a:ext>
            </a:extLst>
          </p:cNvPr>
          <p:cNvSpPr>
            <a:spLocks noGrp="1"/>
          </p:cNvSpPr>
          <p:nvPr>
            <p:ph type="sldNum" sz="quarter" idx="12"/>
          </p:nvPr>
        </p:nvSpPr>
        <p:spPr>
          <a:xfrm>
            <a:off x="9321799" y="6436337"/>
            <a:ext cx="2743200" cy="365125"/>
          </a:xfrm>
        </p:spPr>
        <p:txBody>
          <a:bodyPr/>
          <a:lstStyle/>
          <a:p>
            <a:fld id="{B79E4878-4BCB-449E-94CF-AE2A0F6BB533}" type="slidenum">
              <a:rPr lang="fr-FR" smtClean="0"/>
              <a:t>19</a:t>
            </a:fld>
            <a:endParaRPr lang="fr-FR" dirty="0"/>
          </a:p>
        </p:txBody>
      </p:sp>
      <p:sp>
        <p:nvSpPr>
          <p:cNvPr id="16" name="ZoneTexte 15">
            <a:extLst>
              <a:ext uri="{FF2B5EF4-FFF2-40B4-BE49-F238E27FC236}">
                <a16:creationId xmlns:a16="http://schemas.microsoft.com/office/drawing/2014/main" id="{BF11BFB3-D18B-4628-B1B8-8D000EE2467B}"/>
              </a:ext>
            </a:extLst>
          </p:cNvPr>
          <p:cNvSpPr txBox="1"/>
          <p:nvPr/>
        </p:nvSpPr>
        <p:spPr>
          <a:xfrm>
            <a:off x="82269" y="5895821"/>
            <a:ext cx="1764650" cy="523220"/>
          </a:xfrm>
          <a:prstGeom prst="rect">
            <a:avLst/>
          </a:prstGeom>
          <a:noFill/>
        </p:spPr>
        <p:txBody>
          <a:bodyPr wrap="none" rtlCol="0">
            <a:spAutoFit/>
          </a:bodyPr>
          <a:lstStyle/>
          <a:p>
            <a:r>
              <a:rPr lang="fr-FR" sz="2800" dirty="0">
                <a:solidFill>
                  <a:schemeClr val="accent5">
                    <a:lumMod val="50000"/>
                  </a:schemeClr>
                </a:solidFill>
              </a:rPr>
              <a:t>Navigateur</a:t>
            </a:r>
          </a:p>
        </p:txBody>
      </p:sp>
      <p:cxnSp>
        <p:nvCxnSpPr>
          <p:cNvPr id="20" name="Connecteur droit 19">
            <a:extLst>
              <a:ext uri="{FF2B5EF4-FFF2-40B4-BE49-F238E27FC236}">
                <a16:creationId xmlns:a16="http://schemas.microsoft.com/office/drawing/2014/main" id="{04F7484C-8A4A-41F4-BBB7-546FDF6729E1}"/>
              </a:ext>
            </a:extLst>
          </p:cNvPr>
          <p:cNvCxnSpPr>
            <a:cxnSpLocks/>
          </p:cNvCxnSpPr>
          <p:nvPr/>
        </p:nvCxnSpPr>
        <p:spPr>
          <a:xfrm flipH="1">
            <a:off x="3168074" y="3987707"/>
            <a:ext cx="6714836"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cxnSp>
        <p:nvCxnSpPr>
          <p:cNvPr id="24" name="Connecteur droit 23">
            <a:extLst>
              <a:ext uri="{FF2B5EF4-FFF2-40B4-BE49-F238E27FC236}">
                <a16:creationId xmlns:a16="http://schemas.microsoft.com/office/drawing/2014/main" id="{68272E85-494C-40F0-8B22-53067A225F26}"/>
              </a:ext>
            </a:extLst>
          </p:cNvPr>
          <p:cNvCxnSpPr>
            <a:cxnSpLocks/>
          </p:cNvCxnSpPr>
          <p:nvPr/>
        </p:nvCxnSpPr>
        <p:spPr>
          <a:xfrm>
            <a:off x="3084945" y="4219987"/>
            <a:ext cx="6696364"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pic>
        <p:nvPicPr>
          <p:cNvPr id="21" name="Image 20">
            <a:extLst>
              <a:ext uri="{FF2B5EF4-FFF2-40B4-BE49-F238E27FC236}">
                <a16:creationId xmlns:a16="http://schemas.microsoft.com/office/drawing/2014/main" id="{778195B7-E89C-4CF7-BB57-4BF6E2679FB6}"/>
              </a:ext>
            </a:extLst>
          </p:cNvPr>
          <p:cNvPicPr>
            <a:picLocks noChangeAspect="1"/>
          </p:cNvPicPr>
          <p:nvPr/>
        </p:nvPicPr>
        <p:blipFill>
          <a:blip r:embed="rId2"/>
          <a:stretch>
            <a:fillRect/>
          </a:stretch>
        </p:blipFill>
        <p:spPr>
          <a:xfrm>
            <a:off x="-1550757" y="1603884"/>
            <a:ext cx="4280063" cy="4036438"/>
          </a:xfrm>
          <a:prstGeom prst="rect">
            <a:avLst/>
          </a:prstGeom>
        </p:spPr>
      </p:pic>
      <p:pic>
        <p:nvPicPr>
          <p:cNvPr id="22" name="Picture 4" descr="Résultat de recherche d'images pour &quot;image serveur&quot;">
            <a:extLst>
              <a:ext uri="{FF2B5EF4-FFF2-40B4-BE49-F238E27FC236}">
                <a16:creationId xmlns:a16="http://schemas.microsoft.com/office/drawing/2014/main" id="{0160B37E-4BEF-4D72-B3EA-B903044297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10160919" y="898950"/>
            <a:ext cx="3808160" cy="5719949"/>
          </a:xfrm>
          <a:prstGeom prst="rect">
            <a:avLst/>
          </a:prstGeom>
          <a:noFill/>
          <a:extLst>
            <a:ext uri="{909E8E84-426E-40DD-AFC4-6F175D3DCCD1}">
              <a14:hiddenFill xmlns:a14="http://schemas.microsoft.com/office/drawing/2010/main">
                <a:solidFill>
                  <a:srgbClr val="FFFFFF"/>
                </a:solidFill>
              </a14:hiddenFill>
            </a:ext>
          </a:extLst>
        </p:spPr>
      </p:pic>
      <p:sp>
        <p:nvSpPr>
          <p:cNvPr id="19" name="ZoneTexte 18">
            <a:extLst>
              <a:ext uri="{FF2B5EF4-FFF2-40B4-BE49-F238E27FC236}">
                <a16:creationId xmlns:a16="http://schemas.microsoft.com/office/drawing/2014/main" id="{3ABE179E-7CE5-4733-B2A4-6C36FEC79A96}"/>
              </a:ext>
            </a:extLst>
          </p:cNvPr>
          <p:cNvSpPr txBox="1"/>
          <p:nvPr/>
        </p:nvSpPr>
        <p:spPr>
          <a:xfrm>
            <a:off x="10647450" y="5876487"/>
            <a:ext cx="1306576" cy="523220"/>
          </a:xfrm>
          <a:prstGeom prst="rect">
            <a:avLst/>
          </a:prstGeom>
          <a:noFill/>
        </p:spPr>
        <p:txBody>
          <a:bodyPr wrap="none" rtlCol="0">
            <a:spAutoFit/>
          </a:bodyPr>
          <a:lstStyle/>
          <a:p>
            <a:r>
              <a:rPr lang="fr-FR" sz="2800" dirty="0">
                <a:solidFill>
                  <a:schemeClr val="accent6">
                    <a:lumMod val="50000"/>
                  </a:schemeClr>
                </a:solidFill>
              </a:rPr>
              <a:t>Serveur</a:t>
            </a:r>
          </a:p>
        </p:txBody>
      </p:sp>
      <p:sp>
        <p:nvSpPr>
          <p:cNvPr id="32" name="ZoneTexte 31">
            <a:extLst>
              <a:ext uri="{FF2B5EF4-FFF2-40B4-BE49-F238E27FC236}">
                <a16:creationId xmlns:a16="http://schemas.microsoft.com/office/drawing/2014/main" id="{BA126E79-4E1E-4CDC-8DAB-0E8A57A379B5}"/>
              </a:ext>
            </a:extLst>
          </p:cNvPr>
          <p:cNvSpPr txBox="1"/>
          <p:nvPr/>
        </p:nvSpPr>
        <p:spPr>
          <a:xfrm>
            <a:off x="3084945" y="3320264"/>
            <a:ext cx="3511089" cy="646331"/>
          </a:xfrm>
          <a:prstGeom prst="rect">
            <a:avLst/>
          </a:prstGeom>
          <a:noFill/>
        </p:spPr>
        <p:txBody>
          <a:bodyPr wrap="none" rtlCol="0">
            <a:spAutoFit/>
          </a:bodyPr>
          <a:lstStyle/>
          <a:p>
            <a:r>
              <a:rPr lang="fr-FR" b="1" i="1" dirty="0">
                <a:solidFill>
                  <a:schemeClr val="accent1">
                    <a:lumMod val="75000"/>
                  </a:schemeClr>
                </a:solidFill>
              </a:rPr>
              <a:t>GET </a:t>
            </a:r>
            <a:r>
              <a:rPr lang="fr-FR" i="1" dirty="0">
                <a:solidFill>
                  <a:schemeClr val="accent1">
                    <a:lumMod val="75000"/>
                  </a:schemeClr>
                </a:solidFill>
              </a:rPr>
              <a:t>http://monapi/doc  HTTP/1.1</a:t>
            </a:r>
          </a:p>
          <a:p>
            <a:r>
              <a:rPr lang="fr-FR" i="1" dirty="0">
                <a:solidFill>
                  <a:schemeClr val="accent1">
                    <a:lumMod val="75000"/>
                  </a:schemeClr>
                </a:solidFill>
              </a:rPr>
              <a:t>Origin: www.lannexe-bretignolles.fr</a:t>
            </a:r>
          </a:p>
        </p:txBody>
      </p:sp>
      <p:sp>
        <p:nvSpPr>
          <p:cNvPr id="33" name="ZoneTexte 32">
            <a:extLst>
              <a:ext uri="{FF2B5EF4-FFF2-40B4-BE49-F238E27FC236}">
                <a16:creationId xmlns:a16="http://schemas.microsoft.com/office/drawing/2014/main" id="{C95EA7E2-0EC5-4071-92E1-F94F0B00CF98}"/>
              </a:ext>
            </a:extLst>
          </p:cNvPr>
          <p:cNvSpPr txBox="1"/>
          <p:nvPr/>
        </p:nvSpPr>
        <p:spPr>
          <a:xfrm>
            <a:off x="4660028" y="4262212"/>
            <a:ext cx="5467360" cy="646331"/>
          </a:xfrm>
          <a:prstGeom prst="rect">
            <a:avLst/>
          </a:prstGeom>
          <a:noFill/>
        </p:spPr>
        <p:txBody>
          <a:bodyPr wrap="square" rtlCol="0">
            <a:spAutoFit/>
          </a:bodyPr>
          <a:lstStyle/>
          <a:p>
            <a:r>
              <a:rPr lang="fr-FR" i="1" dirty="0">
                <a:solidFill>
                  <a:schemeClr val="accent6">
                    <a:lumMod val="50000"/>
                  </a:schemeClr>
                </a:solidFill>
              </a:rPr>
              <a:t>HTTP/1.1 200 OK</a:t>
            </a:r>
            <a:br>
              <a:rPr lang="fr-FR" i="1" dirty="0">
                <a:solidFill>
                  <a:schemeClr val="accent6">
                    <a:lumMod val="50000"/>
                  </a:schemeClr>
                </a:solidFill>
              </a:rPr>
            </a:br>
            <a:r>
              <a:rPr lang="fr-FR" b="1" i="1" dirty="0">
                <a:solidFill>
                  <a:schemeClr val="accent6">
                    <a:lumMod val="50000"/>
                  </a:schemeClr>
                </a:solidFill>
              </a:rPr>
              <a:t>Access-Control-</a:t>
            </a:r>
            <a:r>
              <a:rPr lang="fr-FR" b="1" i="1" dirty="0" err="1">
                <a:solidFill>
                  <a:schemeClr val="accent6">
                    <a:lumMod val="50000"/>
                  </a:schemeClr>
                </a:solidFill>
              </a:rPr>
              <a:t>Allow</a:t>
            </a:r>
            <a:r>
              <a:rPr lang="fr-FR" b="1" i="1" dirty="0">
                <a:solidFill>
                  <a:schemeClr val="accent6">
                    <a:lumMod val="50000"/>
                  </a:schemeClr>
                </a:solidFill>
              </a:rPr>
              <a:t>-Origin: https://api.bworld.fr</a:t>
            </a:r>
          </a:p>
        </p:txBody>
      </p:sp>
      <p:sp>
        <p:nvSpPr>
          <p:cNvPr id="15" name="Titre 1">
            <a:extLst>
              <a:ext uri="{FF2B5EF4-FFF2-40B4-BE49-F238E27FC236}">
                <a16:creationId xmlns:a16="http://schemas.microsoft.com/office/drawing/2014/main" id="{015EABB7-61F4-4541-92AB-E157A00B2D13}"/>
              </a:ext>
            </a:extLst>
          </p:cNvPr>
          <p:cNvSpPr>
            <a:spLocks noGrp="1"/>
          </p:cNvSpPr>
          <p:nvPr>
            <p:ph type="title"/>
          </p:nvPr>
        </p:nvSpPr>
        <p:spPr>
          <a:xfrm>
            <a:off x="838200" y="136525"/>
            <a:ext cx="10515600" cy="1325563"/>
          </a:xfrm>
        </p:spPr>
        <p:txBody>
          <a:bodyPr/>
          <a:lstStyle/>
          <a:p>
            <a:pPr algn="ctr"/>
            <a:r>
              <a:rPr lang="en-US" dirty="0"/>
              <a:t>Request without </a:t>
            </a:r>
            <a:r>
              <a:rPr lang="fr-FR" dirty="0" err="1">
                <a:solidFill>
                  <a:schemeClr val="accent2">
                    <a:lumMod val="75000"/>
                  </a:schemeClr>
                </a:solidFill>
              </a:rPr>
              <a:t>preflighted</a:t>
            </a:r>
            <a:r>
              <a:rPr lang="fr-FR" dirty="0">
                <a:solidFill>
                  <a:schemeClr val="accent2">
                    <a:lumMod val="75000"/>
                  </a:schemeClr>
                </a:solidFill>
              </a:rPr>
              <a:t> </a:t>
            </a:r>
            <a:r>
              <a:rPr lang="fr-FR" dirty="0" err="1">
                <a:solidFill>
                  <a:schemeClr val="accent2">
                    <a:lumMod val="75000"/>
                  </a:schemeClr>
                </a:solidFill>
              </a:rPr>
              <a:t>requests</a:t>
            </a:r>
            <a:endParaRPr lang="fr-FR" dirty="0">
              <a:solidFill>
                <a:schemeClr val="accent2">
                  <a:lumMod val="75000"/>
                </a:schemeClr>
              </a:solidFill>
            </a:endParaRPr>
          </a:p>
        </p:txBody>
      </p:sp>
    </p:spTree>
    <p:extLst>
      <p:ext uri="{BB962C8B-B14F-4D97-AF65-F5344CB8AC3E}">
        <p14:creationId xmlns:p14="http://schemas.microsoft.com/office/powerpoint/2010/main" val="329664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57189" y="2257426"/>
            <a:ext cx="11430000" cy="2790825"/>
          </a:xfrm>
        </p:spPr>
        <p:txBody>
          <a:bodyPr>
            <a:normAutofit/>
          </a:bodyPr>
          <a:lstStyle/>
          <a:p>
            <a:pPr algn="ctr"/>
            <a:r>
              <a:rPr lang="fr-FR" sz="7200" dirty="0"/>
              <a:t>Comment sécuriser une API REST ?</a:t>
            </a:r>
          </a:p>
        </p:txBody>
      </p:sp>
      <p:sp>
        <p:nvSpPr>
          <p:cNvPr id="3" name="Espace réservé du numéro de diapositive 2"/>
          <p:cNvSpPr>
            <a:spLocks noGrp="1"/>
          </p:cNvSpPr>
          <p:nvPr>
            <p:ph type="sldNum" sz="quarter" idx="12"/>
          </p:nvPr>
        </p:nvSpPr>
        <p:spPr/>
        <p:txBody>
          <a:bodyPr/>
          <a:lstStyle/>
          <a:p>
            <a:fld id="{B79E4878-4BCB-449E-94CF-AE2A0F6BB533}" type="slidenum">
              <a:rPr lang="fr-FR" smtClean="0"/>
              <a:t>2</a:t>
            </a:fld>
            <a:endParaRPr lang="fr-FR"/>
          </a:p>
        </p:txBody>
      </p:sp>
      <p:sp>
        <p:nvSpPr>
          <p:cNvPr id="4" name="Sous-titre 2">
            <a:extLst>
              <a:ext uri="{FF2B5EF4-FFF2-40B4-BE49-F238E27FC236}">
                <a16:creationId xmlns:a16="http://schemas.microsoft.com/office/drawing/2014/main" id="{8A074D72-D3BA-4BFC-8021-3D5DD23E4E89}"/>
              </a:ext>
            </a:extLst>
          </p:cNvPr>
          <p:cNvSpPr txBox="1">
            <a:spLocks/>
          </p:cNvSpPr>
          <p:nvPr/>
        </p:nvSpPr>
        <p:spPr>
          <a:xfrm>
            <a:off x="1283855" y="4874420"/>
            <a:ext cx="914400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endParaRPr lang="fr-FR" dirty="0"/>
          </a:p>
          <a:p>
            <a:pPr marL="0" indent="0" algn="ctr">
              <a:buNone/>
            </a:pPr>
            <a:r>
              <a:rPr lang="fr-FR" dirty="0">
                <a:solidFill>
                  <a:schemeClr val="bg1">
                    <a:lumMod val="65000"/>
                  </a:schemeClr>
                </a:solidFill>
              </a:rPr>
              <a:t>Guillaume Chervet</a:t>
            </a:r>
          </a:p>
        </p:txBody>
      </p:sp>
    </p:spTree>
    <p:extLst>
      <p:ext uri="{BB962C8B-B14F-4D97-AF65-F5344CB8AC3E}">
        <p14:creationId xmlns:p14="http://schemas.microsoft.com/office/powerpoint/2010/main" val="17185465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A0D0F5B-68A9-46A6-B3DF-CF303DA1BED1}"/>
              </a:ext>
            </a:extLst>
          </p:cNvPr>
          <p:cNvSpPr>
            <a:spLocks noGrp="1"/>
          </p:cNvSpPr>
          <p:nvPr>
            <p:ph type="title"/>
          </p:nvPr>
        </p:nvSpPr>
        <p:spPr>
          <a:xfrm>
            <a:off x="838200" y="136525"/>
            <a:ext cx="10515600" cy="1325563"/>
          </a:xfrm>
        </p:spPr>
        <p:txBody>
          <a:bodyPr/>
          <a:lstStyle/>
          <a:p>
            <a:r>
              <a:rPr lang="en-US" dirty="0"/>
              <a:t>Requests do not send or set any </a:t>
            </a:r>
            <a:r>
              <a:rPr lang="en-US" dirty="0">
                <a:solidFill>
                  <a:schemeClr val="accent2">
                    <a:lumMod val="75000"/>
                  </a:schemeClr>
                </a:solidFill>
              </a:rPr>
              <a:t>cookies</a:t>
            </a:r>
            <a:r>
              <a:rPr lang="en-US" dirty="0"/>
              <a:t> and do not send any </a:t>
            </a:r>
            <a:r>
              <a:rPr lang="en-US" dirty="0">
                <a:solidFill>
                  <a:schemeClr val="accent2">
                    <a:lumMod val="75000"/>
                  </a:schemeClr>
                </a:solidFill>
              </a:rPr>
              <a:t>credentials</a:t>
            </a:r>
            <a:r>
              <a:rPr lang="en-US" dirty="0"/>
              <a:t> by default.</a:t>
            </a:r>
            <a:endParaRPr lang="fr-FR" dirty="0"/>
          </a:p>
        </p:txBody>
      </p:sp>
      <p:sp>
        <p:nvSpPr>
          <p:cNvPr id="4" name="Espace réservé du numéro de diapositive 3">
            <a:extLst>
              <a:ext uri="{FF2B5EF4-FFF2-40B4-BE49-F238E27FC236}">
                <a16:creationId xmlns:a16="http://schemas.microsoft.com/office/drawing/2014/main" id="{4937AFA8-C65F-43B8-8B2C-4C87EFE8A309}"/>
              </a:ext>
            </a:extLst>
          </p:cNvPr>
          <p:cNvSpPr>
            <a:spLocks noGrp="1"/>
          </p:cNvSpPr>
          <p:nvPr>
            <p:ph type="sldNum" sz="quarter" idx="12"/>
          </p:nvPr>
        </p:nvSpPr>
        <p:spPr/>
        <p:txBody>
          <a:bodyPr/>
          <a:lstStyle/>
          <a:p>
            <a:fld id="{B79E4878-4BCB-449E-94CF-AE2A0F6BB533}" type="slidenum">
              <a:rPr lang="fr-FR" smtClean="0"/>
              <a:t>20</a:t>
            </a:fld>
            <a:endParaRPr lang="fr-FR"/>
          </a:p>
        </p:txBody>
      </p:sp>
      <p:sp>
        <p:nvSpPr>
          <p:cNvPr id="6" name="Rectangle 2">
            <a:extLst>
              <a:ext uri="{FF2B5EF4-FFF2-40B4-BE49-F238E27FC236}">
                <a16:creationId xmlns:a16="http://schemas.microsoft.com/office/drawing/2014/main" id="{C3E9B8A2-39B6-4791-B53A-1D5B8213EBE9}"/>
              </a:ext>
            </a:extLst>
          </p:cNvPr>
          <p:cNvSpPr>
            <a:spLocks noGrp="1" noChangeArrowheads="1"/>
          </p:cNvSpPr>
          <p:nvPr>
            <p:ph idx="1"/>
          </p:nvPr>
        </p:nvSpPr>
        <p:spPr bwMode="auto">
          <a:xfrm>
            <a:off x="699481" y="1911813"/>
            <a:ext cx="11423320" cy="393954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fr-FR" altLang="fr-FR" i="1" dirty="0">
                <a:solidFill>
                  <a:srgbClr val="808080"/>
                </a:solidFill>
                <a:latin typeface="Consolas" panose="020B0609020204030204" pitchFamily="49" charset="0"/>
              </a:rPr>
              <a:t>// </a:t>
            </a:r>
            <a:r>
              <a:rPr lang="fr-FR" altLang="fr-FR" i="1" dirty="0" err="1">
                <a:solidFill>
                  <a:srgbClr val="808080"/>
                </a:solidFill>
                <a:latin typeface="Consolas" panose="020B0609020204030204" pitchFamily="49" charset="0"/>
              </a:rPr>
              <a:t>old</a:t>
            </a:r>
            <a:r>
              <a:rPr lang="fr-FR" altLang="fr-FR" i="1" dirty="0">
                <a:solidFill>
                  <a:srgbClr val="808080"/>
                </a:solidFill>
                <a:latin typeface="Consolas" panose="020B0609020204030204" pitchFamily="49" charset="0"/>
              </a:rPr>
              <a:t> dom api</a:t>
            </a:r>
          </a:p>
          <a:p>
            <a:pPr marL="0" indent="0" eaLnBrk="0" fontAlgn="base" hangingPunct="0">
              <a:lnSpc>
                <a:spcPct val="100000"/>
              </a:lnSpc>
              <a:spcBef>
                <a:spcPct val="0"/>
              </a:spcBef>
              <a:spcAft>
                <a:spcPct val="0"/>
              </a:spcAft>
              <a:buNone/>
            </a:pPr>
            <a:r>
              <a:rPr kumimoji="0" lang="fr-FR" altLang="fr-FR" b="1" i="0" u="none" strike="noStrike" cap="none" normalizeH="0" baseline="0" dirty="0">
                <a:ln>
                  <a:noFill/>
                </a:ln>
                <a:solidFill>
                  <a:srgbClr val="000080"/>
                </a:solidFill>
                <a:effectLst/>
                <a:latin typeface="Consolas" panose="020B0609020204030204" pitchFamily="49" charset="0"/>
              </a:rPr>
              <a:t>var </a:t>
            </a:r>
            <a:r>
              <a:rPr kumimoji="0" lang="fr-FR" altLang="fr-FR" b="0" i="0" u="none" strike="noStrike" cap="none" normalizeH="0" baseline="0" dirty="0">
                <a:ln>
                  <a:noFill/>
                </a:ln>
                <a:solidFill>
                  <a:srgbClr val="458383"/>
                </a:solidFill>
                <a:effectLst/>
                <a:latin typeface="Consolas" panose="020B0609020204030204" pitchFamily="49" charset="0"/>
              </a:rPr>
              <a:t>client </a:t>
            </a:r>
            <a:r>
              <a:rPr kumimoji="0" lang="fr-FR" altLang="fr-FR" b="0" i="0" u="none" strike="noStrike" cap="none" normalizeH="0" baseline="0" dirty="0">
                <a:ln>
                  <a:noFill/>
                </a:ln>
                <a:solidFill>
                  <a:srgbClr val="000000"/>
                </a:solidFill>
                <a:effectLst/>
                <a:latin typeface="Consolas" panose="020B0609020204030204" pitchFamily="49" charset="0"/>
              </a:rPr>
              <a:t>= </a:t>
            </a:r>
            <a:r>
              <a:rPr kumimoji="0" lang="fr-FR" altLang="fr-FR" b="1" i="0" u="none" strike="noStrike" cap="none" normalizeH="0" baseline="0" dirty="0">
                <a:ln>
                  <a:noFill/>
                </a:ln>
                <a:solidFill>
                  <a:srgbClr val="000080"/>
                </a:solidFill>
                <a:effectLst/>
                <a:latin typeface="Consolas" panose="020B0609020204030204" pitchFamily="49" charset="0"/>
              </a:rPr>
              <a:t>new </a:t>
            </a:r>
            <a:r>
              <a:rPr kumimoji="0" lang="fr-FR" altLang="fr-FR" b="1" i="1" u="none" strike="noStrike" cap="none" normalizeH="0" baseline="0" dirty="0">
                <a:ln>
                  <a:noFill/>
                </a:ln>
                <a:solidFill>
                  <a:srgbClr val="660E7A"/>
                </a:solidFill>
                <a:effectLst/>
                <a:latin typeface="Consolas" panose="020B0609020204030204" pitchFamily="49" charset="0"/>
              </a:rPr>
              <a:t>XMLHttpRequest</a:t>
            </a:r>
            <a:r>
              <a:rPr kumimoji="0" lang="fr-FR" altLang="fr-FR" b="0" i="0" u="none" strike="noStrike" cap="none" normalizeH="0" baseline="0" dirty="0">
                <a:ln>
                  <a:noFill/>
                </a:ln>
                <a:solidFill>
                  <a:srgbClr val="000000"/>
                </a:solidFill>
                <a:effectLst/>
                <a:latin typeface="Consolas" panose="020B0609020204030204" pitchFamily="49" charset="0"/>
              </a:rPr>
              <a:t>()</a:t>
            </a:r>
            <a:br>
              <a:rPr kumimoji="0" lang="fr-FR" altLang="fr-FR" b="0" i="0" u="none" strike="noStrike" cap="none" normalizeH="0" baseline="0" dirty="0">
                <a:ln>
                  <a:noFill/>
                </a:ln>
                <a:solidFill>
                  <a:srgbClr val="000000"/>
                </a:solidFill>
                <a:effectLst/>
                <a:latin typeface="Consolas" panose="020B0609020204030204" pitchFamily="49" charset="0"/>
              </a:rPr>
            </a:br>
            <a:r>
              <a:rPr kumimoji="0" lang="fr-FR" altLang="fr-FR" b="0" i="0" u="none" strike="noStrike" cap="none" normalizeH="0" baseline="0" dirty="0" err="1">
                <a:ln>
                  <a:noFill/>
                </a:ln>
                <a:solidFill>
                  <a:srgbClr val="458383"/>
                </a:solidFill>
                <a:effectLst/>
                <a:latin typeface="Consolas" panose="020B0609020204030204" pitchFamily="49" charset="0"/>
              </a:rPr>
              <a:t>client</a:t>
            </a:r>
            <a:r>
              <a:rPr kumimoji="0" lang="fr-FR" altLang="fr-FR" b="0" i="0" u="none" strike="noStrike" cap="none" normalizeH="0" baseline="0" dirty="0" err="1">
                <a:ln>
                  <a:noFill/>
                </a:ln>
                <a:solidFill>
                  <a:srgbClr val="000000"/>
                </a:solidFill>
                <a:effectLst/>
                <a:latin typeface="Consolas" panose="020B0609020204030204" pitchFamily="49" charset="0"/>
              </a:rPr>
              <a:t>.</a:t>
            </a:r>
            <a:r>
              <a:rPr kumimoji="0" lang="fr-FR" altLang="fr-FR" b="0" i="0" u="none" strike="noStrike" cap="none" normalizeH="0" baseline="0" dirty="0" err="1">
                <a:ln>
                  <a:noFill/>
                </a:ln>
                <a:solidFill>
                  <a:srgbClr val="7A7A43"/>
                </a:solidFill>
                <a:effectLst/>
                <a:latin typeface="Consolas" panose="020B0609020204030204" pitchFamily="49" charset="0"/>
              </a:rPr>
              <a:t>open</a:t>
            </a:r>
            <a:r>
              <a:rPr kumimoji="0" lang="fr-FR" altLang="fr-FR" b="0" i="0" u="none" strike="noStrike" cap="none" normalizeH="0" baseline="0" dirty="0">
                <a:ln>
                  <a:noFill/>
                </a:ln>
                <a:solidFill>
                  <a:srgbClr val="000000"/>
                </a:solidFill>
                <a:effectLst/>
                <a:latin typeface="Consolas" panose="020B0609020204030204" pitchFamily="49" charset="0"/>
              </a:rPr>
              <a:t>(</a:t>
            </a:r>
            <a:r>
              <a:rPr kumimoji="0" lang="fr-FR" altLang="fr-FR" b="1" i="0" u="none" strike="noStrike" cap="none" normalizeH="0" baseline="0" dirty="0">
                <a:ln>
                  <a:noFill/>
                </a:ln>
                <a:solidFill>
                  <a:srgbClr val="008000"/>
                </a:solidFill>
                <a:effectLst/>
                <a:latin typeface="Consolas" panose="020B0609020204030204" pitchFamily="49" charset="0"/>
              </a:rPr>
              <a:t>"GET"</a:t>
            </a:r>
            <a:r>
              <a:rPr kumimoji="0" lang="fr-FR" altLang="fr-FR" b="0" i="0" u="none" strike="noStrike" cap="none" normalizeH="0" baseline="0" dirty="0">
                <a:ln>
                  <a:noFill/>
                </a:ln>
                <a:solidFill>
                  <a:srgbClr val="000000"/>
                </a:solidFill>
                <a:effectLst/>
                <a:latin typeface="Consolas" panose="020B0609020204030204" pitchFamily="49" charset="0"/>
              </a:rPr>
              <a:t>, </a:t>
            </a:r>
            <a:r>
              <a:rPr kumimoji="0" lang="fr-FR" altLang="fr-FR" b="1" i="0" u="none" strike="noStrike" cap="none" normalizeH="0" baseline="0" dirty="0">
                <a:ln>
                  <a:noFill/>
                </a:ln>
                <a:solidFill>
                  <a:srgbClr val="008000"/>
                </a:solidFill>
                <a:effectLst/>
                <a:latin typeface="Consolas" panose="020B0609020204030204" pitchFamily="49" charset="0"/>
              </a:rPr>
              <a:t>"./devis"</a:t>
            </a:r>
            <a:r>
              <a:rPr kumimoji="0" lang="fr-FR" altLang="fr-FR" b="0" i="0" u="none" strike="noStrike" cap="none" normalizeH="0" baseline="0" dirty="0">
                <a:ln>
                  <a:noFill/>
                </a:ln>
                <a:solidFill>
                  <a:srgbClr val="000000"/>
                </a:solidFill>
                <a:effectLst/>
                <a:latin typeface="Consolas" panose="020B0609020204030204" pitchFamily="49" charset="0"/>
              </a:rPr>
              <a:t>)</a:t>
            </a:r>
            <a:br>
              <a:rPr kumimoji="0" lang="fr-FR" altLang="fr-FR" b="0" i="0" u="none" strike="noStrike" cap="none" normalizeH="0" baseline="0" dirty="0">
                <a:ln>
                  <a:noFill/>
                </a:ln>
                <a:solidFill>
                  <a:srgbClr val="000000"/>
                </a:solidFill>
                <a:effectLst/>
                <a:latin typeface="Consolas" panose="020B0609020204030204" pitchFamily="49" charset="0"/>
              </a:rPr>
            </a:br>
            <a:r>
              <a:rPr kumimoji="0" lang="fr-FR" altLang="fr-FR" b="0" i="0" u="none" strike="noStrike" cap="none" normalizeH="0" baseline="0" dirty="0" err="1">
                <a:ln>
                  <a:noFill/>
                </a:ln>
                <a:solidFill>
                  <a:srgbClr val="458383"/>
                </a:solidFill>
                <a:effectLst/>
                <a:latin typeface="Consolas" panose="020B0609020204030204" pitchFamily="49" charset="0"/>
              </a:rPr>
              <a:t>client</a:t>
            </a:r>
            <a:r>
              <a:rPr kumimoji="0" lang="fr-FR" altLang="fr-FR" b="0" i="0" u="none" strike="noStrike" cap="none" normalizeH="0" baseline="0" dirty="0" err="1">
                <a:ln>
                  <a:noFill/>
                </a:ln>
                <a:solidFill>
                  <a:srgbClr val="000000"/>
                </a:solidFill>
                <a:effectLst/>
                <a:latin typeface="Consolas" panose="020B0609020204030204" pitchFamily="49" charset="0"/>
              </a:rPr>
              <a:t>.</a:t>
            </a:r>
            <a:r>
              <a:rPr kumimoji="0" lang="fr-FR" altLang="fr-FR" b="1" i="0" u="none" strike="noStrike" cap="none" normalizeH="0" baseline="0" dirty="0" err="1">
                <a:ln>
                  <a:noFill/>
                </a:ln>
                <a:solidFill>
                  <a:srgbClr val="660E7A"/>
                </a:solidFill>
                <a:effectLst/>
                <a:latin typeface="Consolas" panose="020B0609020204030204" pitchFamily="49" charset="0"/>
              </a:rPr>
              <a:t>withCredentials</a:t>
            </a:r>
            <a:r>
              <a:rPr kumimoji="0" lang="fr-FR" altLang="fr-FR" b="1" i="0" u="none" strike="noStrike" cap="none" normalizeH="0" baseline="0" dirty="0">
                <a:ln>
                  <a:noFill/>
                </a:ln>
                <a:solidFill>
                  <a:srgbClr val="660E7A"/>
                </a:solidFill>
                <a:effectLst/>
                <a:latin typeface="Consolas" panose="020B0609020204030204" pitchFamily="49" charset="0"/>
              </a:rPr>
              <a:t> </a:t>
            </a:r>
            <a:r>
              <a:rPr kumimoji="0" lang="fr-FR" altLang="fr-FR" b="0" i="0" u="none" strike="noStrike" cap="none" normalizeH="0" baseline="0" dirty="0">
                <a:ln>
                  <a:noFill/>
                </a:ln>
                <a:solidFill>
                  <a:srgbClr val="000000"/>
                </a:solidFill>
                <a:effectLst/>
                <a:latin typeface="Consolas" panose="020B0609020204030204" pitchFamily="49" charset="0"/>
              </a:rPr>
              <a:t>= </a:t>
            </a:r>
            <a:r>
              <a:rPr kumimoji="0" lang="fr-FR" altLang="fr-FR" b="1" i="0" u="none" strike="noStrike" cap="none" normalizeH="0" baseline="0" dirty="0" err="1">
                <a:ln>
                  <a:noFill/>
                </a:ln>
                <a:solidFill>
                  <a:srgbClr val="000080"/>
                </a:solidFill>
                <a:effectLst/>
                <a:latin typeface="Consolas" panose="020B0609020204030204" pitchFamily="49" charset="0"/>
              </a:rPr>
              <a:t>true</a:t>
            </a:r>
            <a:br>
              <a:rPr kumimoji="0" lang="fr-FR" altLang="fr-FR" b="1" i="0" u="none" strike="noStrike" cap="none" normalizeH="0" baseline="0" dirty="0">
                <a:ln>
                  <a:noFill/>
                </a:ln>
                <a:solidFill>
                  <a:srgbClr val="000080"/>
                </a:solidFill>
                <a:effectLst/>
                <a:latin typeface="Consolas" panose="020B0609020204030204" pitchFamily="49" charset="0"/>
              </a:rPr>
            </a:br>
            <a:br>
              <a:rPr kumimoji="0" lang="fr-FR" altLang="fr-FR" b="1" i="0" u="none" strike="noStrike" cap="none" normalizeH="0" baseline="0" dirty="0">
                <a:ln>
                  <a:noFill/>
                </a:ln>
                <a:solidFill>
                  <a:srgbClr val="000080"/>
                </a:solidFill>
                <a:effectLst/>
                <a:latin typeface="Consolas" panose="020B0609020204030204" pitchFamily="49" charset="0"/>
              </a:rPr>
            </a:br>
            <a:r>
              <a:rPr lang="fr-FR" altLang="fr-FR" i="1" dirty="0">
                <a:solidFill>
                  <a:srgbClr val="808080"/>
                </a:solidFill>
                <a:latin typeface="Consolas" panose="020B0609020204030204" pitchFamily="49" charset="0"/>
              </a:rPr>
              <a:t>// new dom api</a:t>
            </a:r>
            <a:br>
              <a:rPr kumimoji="0" lang="fr-FR" altLang="fr-FR" b="1" i="0" u="none" strike="noStrike" cap="none" normalizeH="0" baseline="0" dirty="0">
                <a:ln>
                  <a:noFill/>
                </a:ln>
                <a:solidFill>
                  <a:srgbClr val="000080"/>
                </a:solidFill>
                <a:effectLst/>
                <a:latin typeface="Consolas" panose="020B0609020204030204" pitchFamily="49" charset="0"/>
              </a:rPr>
            </a:br>
            <a:r>
              <a:rPr kumimoji="0" lang="fr-FR" altLang="fr-FR" b="0" i="1" u="none" strike="noStrike" cap="none" normalizeH="0" baseline="0" dirty="0" err="1">
                <a:ln>
                  <a:noFill/>
                </a:ln>
                <a:solidFill>
                  <a:srgbClr val="000000"/>
                </a:solidFill>
                <a:effectLst/>
                <a:latin typeface="Consolas" panose="020B0609020204030204" pitchFamily="49" charset="0"/>
              </a:rPr>
              <a:t>fetch</a:t>
            </a:r>
            <a:r>
              <a:rPr kumimoji="0" lang="fr-FR" altLang="fr-FR" b="0" i="0" u="none" strike="noStrike" cap="none" normalizeH="0" baseline="0" dirty="0">
                <a:ln>
                  <a:noFill/>
                </a:ln>
                <a:solidFill>
                  <a:srgbClr val="000000"/>
                </a:solidFill>
                <a:effectLst/>
                <a:latin typeface="Consolas" panose="020B0609020204030204" pitchFamily="49" charset="0"/>
              </a:rPr>
              <a:t>(</a:t>
            </a:r>
            <a:r>
              <a:rPr kumimoji="0" lang="fr-FR" altLang="fr-FR" b="1" i="0" u="none" strike="noStrike" cap="none" normalizeH="0" baseline="0" dirty="0">
                <a:ln>
                  <a:noFill/>
                </a:ln>
                <a:solidFill>
                  <a:srgbClr val="008000"/>
                </a:solidFill>
                <a:effectLst/>
                <a:latin typeface="Consolas" panose="020B0609020204030204" pitchFamily="49" charset="0"/>
              </a:rPr>
              <a:t>"./devis"</a:t>
            </a:r>
            <a:r>
              <a:rPr kumimoji="0" lang="fr-FR" altLang="fr-FR" b="0" i="0" u="none" strike="noStrike" cap="none" normalizeH="0" baseline="0" dirty="0">
                <a:ln>
                  <a:noFill/>
                </a:ln>
                <a:solidFill>
                  <a:srgbClr val="000000"/>
                </a:solidFill>
                <a:effectLst/>
                <a:latin typeface="Consolas" panose="020B0609020204030204" pitchFamily="49" charset="0"/>
              </a:rPr>
              <a:t>, { </a:t>
            </a:r>
            <a:r>
              <a:rPr kumimoji="0" lang="fr-FR" altLang="fr-FR" b="1" i="0" u="none" strike="noStrike" cap="none" normalizeH="0" baseline="0" dirty="0" err="1">
                <a:ln>
                  <a:noFill/>
                </a:ln>
                <a:solidFill>
                  <a:srgbClr val="660E7A"/>
                </a:solidFill>
                <a:effectLst/>
                <a:latin typeface="Consolas" panose="020B0609020204030204" pitchFamily="49" charset="0"/>
              </a:rPr>
              <a:t>credentials</a:t>
            </a:r>
            <a:r>
              <a:rPr kumimoji="0" lang="fr-FR" altLang="fr-FR" b="0" i="0" u="none" strike="noStrike" cap="none" normalizeH="0" baseline="0" dirty="0">
                <a:ln>
                  <a:noFill/>
                </a:ln>
                <a:solidFill>
                  <a:srgbClr val="000000"/>
                </a:solidFill>
                <a:effectLst/>
                <a:latin typeface="Consolas" panose="020B0609020204030204" pitchFamily="49" charset="0"/>
              </a:rPr>
              <a:t>:</a:t>
            </a:r>
            <a:r>
              <a:rPr kumimoji="0" lang="fr-FR" altLang="fr-FR" b="1" i="0" u="none" strike="noStrike" cap="none" normalizeH="0" baseline="0" dirty="0">
                <a:ln>
                  <a:noFill/>
                </a:ln>
                <a:solidFill>
                  <a:srgbClr val="008000"/>
                </a:solidFill>
                <a:effectLst/>
                <a:latin typeface="Consolas" panose="020B0609020204030204" pitchFamily="49" charset="0"/>
              </a:rPr>
              <a:t>"</a:t>
            </a:r>
            <a:r>
              <a:rPr kumimoji="0" lang="fr-FR" altLang="fr-FR" b="1" i="0" u="none" strike="noStrike" cap="none" normalizeH="0" baseline="0" dirty="0" err="1">
                <a:ln>
                  <a:noFill/>
                </a:ln>
                <a:solidFill>
                  <a:srgbClr val="008000"/>
                </a:solidFill>
                <a:effectLst/>
                <a:latin typeface="Consolas" panose="020B0609020204030204" pitchFamily="49" charset="0"/>
              </a:rPr>
              <a:t>include</a:t>
            </a:r>
            <a:r>
              <a:rPr kumimoji="0" lang="fr-FR" altLang="fr-FR" b="1" i="0" u="none" strike="noStrike" cap="none" normalizeH="0" baseline="0" dirty="0">
                <a:ln>
                  <a:noFill/>
                </a:ln>
                <a:solidFill>
                  <a:srgbClr val="008000"/>
                </a:solidFill>
                <a:effectLst/>
                <a:latin typeface="Consolas" panose="020B0609020204030204" pitchFamily="49" charset="0"/>
              </a:rPr>
              <a:t>" </a:t>
            </a:r>
            <a:r>
              <a:rPr kumimoji="0" lang="fr-FR" altLang="fr-FR" b="0" i="0" u="none" strike="noStrike" cap="none" normalizeH="0" baseline="0" dirty="0">
                <a:ln>
                  <a:noFill/>
                </a:ln>
                <a:solidFill>
                  <a:srgbClr val="000000"/>
                </a:solidFill>
                <a:effectLst/>
                <a:latin typeface="Consolas" panose="020B0609020204030204" pitchFamily="49" charset="0"/>
              </a:rPr>
              <a:t>}).</a:t>
            </a:r>
            <a:r>
              <a:rPr kumimoji="0" lang="fr-FR" altLang="fr-FR" b="0" i="0" u="none" strike="noStrike" cap="none" normalizeH="0" baseline="0" dirty="0" err="1">
                <a:ln>
                  <a:noFill/>
                </a:ln>
                <a:solidFill>
                  <a:srgbClr val="7A7A43"/>
                </a:solidFill>
                <a:effectLst/>
                <a:latin typeface="Consolas" panose="020B0609020204030204" pitchFamily="49" charset="0"/>
              </a:rPr>
              <a:t>then</a:t>
            </a:r>
            <a:r>
              <a:rPr kumimoji="0" lang="fr-FR" altLang="fr-FR" b="0" i="0" u="none" strike="noStrike" cap="none" normalizeH="0" baseline="0" dirty="0">
                <a:ln>
                  <a:noFill/>
                </a:ln>
                <a:solidFill>
                  <a:srgbClr val="000000"/>
                </a:solidFill>
                <a:effectLst/>
                <a:latin typeface="Consolas" panose="020B0609020204030204" pitchFamily="49" charset="0"/>
              </a:rPr>
              <a:t>(</a:t>
            </a:r>
            <a:r>
              <a:rPr kumimoji="0" lang="fr-FR" altLang="fr-FR" b="0" i="1" u="none" strike="noStrike" cap="none" normalizeH="0" baseline="0" dirty="0">
                <a:ln>
                  <a:noFill/>
                </a:ln>
                <a:solidFill>
                  <a:srgbClr val="808080"/>
                </a:solidFill>
                <a:effectLst/>
                <a:latin typeface="Consolas" panose="020B0609020204030204" pitchFamily="49" charset="0"/>
              </a:rPr>
              <a:t>/* … */</a:t>
            </a:r>
            <a:r>
              <a:rPr kumimoji="0" lang="fr-FR" altLang="fr-FR" b="0" i="0" u="none" strike="noStrike" cap="none" normalizeH="0" baseline="0" dirty="0">
                <a:ln>
                  <a:noFill/>
                </a:ln>
                <a:solidFill>
                  <a:srgbClr val="000000"/>
                </a:solidFill>
                <a:effectLst/>
                <a:latin typeface="Consolas" panose="020B0609020204030204" pitchFamily="49" charset="0"/>
              </a:rPr>
              <a:t>)</a:t>
            </a:r>
            <a:br>
              <a:rPr kumimoji="0" lang="fr-FR" altLang="fr-FR" b="0" i="0" u="none" strike="noStrike" cap="none" normalizeH="0" baseline="0" dirty="0">
                <a:ln>
                  <a:noFill/>
                </a:ln>
                <a:solidFill>
                  <a:srgbClr val="000000"/>
                </a:solidFill>
                <a:effectLst/>
                <a:latin typeface="Consolas" panose="020B0609020204030204" pitchFamily="49" charset="0"/>
              </a:rPr>
            </a:br>
            <a:endParaRPr kumimoji="0" lang="fr-FR" altLang="fr-FR" sz="5400" b="0" i="0" u="none" strike="noStrike" cap="none" normalizeH="0" baseline="0" dirty="0">
              <a:ln>
                <a:noFill/>
              </a:ln>
              <a:solidFill>
                <a:schemeClr val="tx1"/>
              </a:solidFill>
              <a:effectLst/>
              <a:latin typeface="Arial" panose="020B0604020202020204" pitchFamily="34" charset="0"/>
            </a:endParaRPr>
          </a:p>
        </p:txBody>
      </p:sp>
      <p:cxnSp>
        <p:nvCxnSpPr>
          <p:cNvPr id="8" name="Connecteur droit 7">
            <a:extLst>
              <a:ext uri="{FF2B5EF4-FFF2-40B4-BE49-F238E27FC236}">
                <a16:creationId xmlns:a16="http://schemas.microsoft.com/office/drawing/2014/main" id="{A418D130-850D-46E9-AE18-F6D82990082F}"/>
              </a:ext>
            </a:extLst>
          </p:cNvPr>
          <p:cNvCxnSpPr>
            <a:cxnSpLocks/>
          </p:cNvCxnSpPr>
          <p:nvPr/>
        </p:nvCxnSpPr>
        <p:spPr>
          <a:xfrm>
            <a:off x="468572" y="1745673"/>
            <a:ext cx="0" cy="3943927"/>
          </a:xfrm>
          <a:prstGeom prst="line">
            <a:avLst/>
          </a:prstGeom>
          <a:ln w="127000">
            <a:solidFill>
              <a:schemeClr val="tx2">
                <a:lumMod val="40000"/>
                <a:lumOff val="60000"/>
              </a:schemeClr>
            </a:solidFill>
            <a:prstDash val="solid"/>
            <a:headEnd type="none"/>
            <a:tail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76929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5BBD9DAE-FE79-44AE-8CFB-A1570287CBF5}"/>
              </a:ext>
            </a:extLst>
          </p:cNvPr>
          <p:cNvSpPr>
            <a:spLocks noGrp="1"/>
          </p:cNvSpPr>
          <p:nvPr>
            <p:ph type="sldNum" sz="quarter" idx="12"/>
          </p:nvPr>
        </p:nvSpPr>
        <p:spPr>
          <a:xfrm>
            <a:off x="9321799" y="6436337"/>
            <a:ext cx="2743200" cy="365125"/>
          </a:xfrm>
        </p:spPr>
        <p:txBody>
          <a:bodyPr/>
          <a:lstStyle/>
          <a:p>
            <a:fld id="{B79E4878-4BCB-449E-94CF-AE2A0F6BB533}" type="slidenum">
              <a:rPr lang="fr-FR" smtClean="0"/>
              <a:t>21</a:t>
            </a:fld>
            <a:endParaRPr lang="fr-FR" dirty="0"/>
          </a:p>
        </p:txBody>
      </p:sp>
      <p:cxnSp>
        <p:nvCxnSpPr>
          <p:cNvPr id="7" name="Connecteur droit 6">
            <a:extLst>
              <a:ext uri="{FF2B5EF4-FFF2-40B4-BE49-F238E27FC236}">
                <a16:creationId xmlns:a16="http://schemas.microsoft.com/office/drawing/2014/main" id="{4A2C7D8F-F8C0-4716-9DDC-6D70B5506845}"/>
              </a:ext>
            </a:extLst>
          </p:cNvPr>
          <p:cNvCxnSpPr>
            <a:cxnSpLocks/>
          </p:cNvCxnSpPr>
          <p:nvPr/>
        </p:nvCxnSpPr>
        <p:spPr>
          <a:xfrm flipH="1">
            <a:off x="3112655" y="2035941"/>
            <a:ext cx="6714837"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78CFE3D6-93D0-4A84-B552-820E35600B99}"/>
              </a:ext>
            </a:extLst>
          </p:cNvPr>
          <p:cNvSpPr txBox="1"/>
          <p:nvPr/>
        </p:nvSpPr>
        <p:spPr>
          <a:xfrm>
            <a:off x="2939565" y="715942"/>
            <a:ext cx="5925020" cy="1200329"/>
          </a:xfrm>
          <a:prstGeom prst="rect">
            <a:avLst/>
          </a:prstGeom>
          <a:noFill/>
        </p:spPr>
        <p:txBody>
          <a:bodyPr wrap="none" rtlCol="0">
            <a:spAutoFit/>
          </a:bodyPr>
          <a:lstStyle/>
          <a:p>
            <a:r>
              <a:rPr lang="fr-FR" b="1" i="1" dirty="0">
                <a:solidFill>
                  <a:schemeClr val="accent1">
                    <a:lumMod val="75000"/>
                  </a:schemeClr>
                </a:solidFill>
              </a:rPr>
              <a:t>OPTIONS</a:t>
            </a:r>
            <a:r>
              <a:rPr lang="fr-FR" i="1" dirty="0">
                <a:solidFill>
                  <a:schemeClr val="accent1">
                    <a:lumMod val="75000"/>
                  </a:schemeClr>
                </a:solidFill>
              </a:rPr>
              <a:t> http://monapi/doc  HTTP/1.1</a:t>
            </a:r>
            <a:br>
              <a:rPr lang="fr-FR" i="1" dirty="0">
                <a:solidFill>
                  <a:schemeClr val="accent1">
                    <a:lumMod val="75000"/>
                  </a:schemeClr>
                </a:solidFill>
              </a:rPr>
            </a:br>
            <a:r>
              <a:rPr lang="fr-FR" i="1" dirty="0">
                <a:solidFill>
                  <a:schemeClr val="accent1">
                    <a:lumMod val="75000"/>
                  </a:schemeClr>
                </a:solidFill>
              </a:rPr>
              <a:t>Access-Control-</a:t>
            </a:r>
            <a:r>
              <a:rPr lang="fr-FR" i="1" dirty="0" err="1">
                <a:solidFill>
                  <a:schemeClr val="accent1">
                    <a:lumMod val="75000"/>
                  </a:schemeClr>
                </a:solidFill>
              </a:rPr>
              <a:t>Request</a:t>
            </a:r>
            <a:r>
              <a:rPr lang="fr-FR" i="1" dirty="0">
                <a:solidFill>
                  <a:schemeClr val="accent1">
                    <a:lumMod val="75000"/>
                  </a:schemeClr>
                </a:solidFill>
              </a:rPr>
              <a:t>-Method: POST</a:t>
            </a:r>
            <a:br>
              <a:rPr lang="fr-FR" i="1" dirty="0">
                <a:solidFill>
                  <a:schemeClr val="accent1">
                    <a:lumMod val="75000"/>
                  </a:schemeClr>
                </a:solidFill>
              </a:rPr>
            </a:br>
            <a:r>
              <a:rPr lang="fr-FR" i="1" dirty="0">
                <a:solidFill>
                  <a:schemeClr val="accent1">
                    <a:lumMod val="75000"/>
                  </a:schemeClr>
                </a:solidFill>
              </a:rPr>
              <a:t>Access-Control-</a:t>
            </a:r>
            <a:r>
              <a:rPr lang="fr-FR" i="1" dirty="0" err="1">
                <a:solidFill>
                  <a:schemeClr val="accent1">
                    <a:lumMod val="75000"/>
                  </a:schemeClr>
                </a:solidFill>
              </a:rPr>
              <a:t>Request</a:t>
            </a:r>
            <a:r>
              <a:rPr lang="fr-FR" i="1" dirty="0">
                <a:solidFill>
                  <a:schemeClr val="accent1">
                    <a:lumMod val="75000"/>
                  </a:schemeClr>
                </a:solidFill>
              </a:rPr>
              <a:t>-Headers: Content-Type, </a:t>
            </a:r>
            <a:r>
              <a:rPr lang="fr-FR" b="1" i="1" dirty="0" err="1">
                <a:solidFill>
                  <a:schemeClr val="accent2">
                    <a:lumMod val="75000"/>
                  </a:schemeClr>
                </a:solidFill>
              </a:rPr>
              <a:t>Authorization</a:t>
            </a:r>
            <a:endParaRPr lang="fr-FR" b="1" i="1" dirty="0">
              <a:solidFill>
                <a:schemeClr val="accent2">
                  <a:lumMod val="75000"/>
                </a:schemeClr>
              </a:solidFill>
            </a:endParaRPr>
          </a:p>
          <a:p>
            <a:r>
              <a:rPr lang="fr-FR" i="1" dirty="0">
                <a:solidFill>
                  <a:schemeClr val="accent1">
                    <a:lumMod val="75000"/>
                  </a:schemeClr>
                </a:solidFill>
              </a:rPr>
              <a:t>Origin: www.lannexe-bretignolles.fr</a:t>
            </a:r>
          </a:p>
        </p:txBody>
      </p:sp>
      <p:cxnSp>
        <p:nvCxnSpPr>
          <p:cNvPr id="12" name="Connecteur droit 11">
            <a:extLst>
              <a:ext uri="{FF2B5EF4-FFF2-40B4-BE49-F238E27FC236}">
                <a16:creationId xmlns:a16="http://schemas.microsoft.com/office/drawing/2014/main" id="{4C9CC011-6FDD-42B0-B0CA-FA6A5D79F81C}"/>
              </a:ext>
            </a:extLst>
          </p:cNvPr>
          <p:cNvCxnSpPr>
            <a:cxnSpLocks/>
          </p:cNvCxnSpPr>
          <p:nvPr/>
        </p:nvCxnSpPr>
        <p:spPr>
          <a:xfrm>
            <a:off x="3029527" y="2268481"/>
            <a:ext cx="6696364"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BF11BFB3-D18B-4628-B1B8-8D000EE2467B}"/>
              </a:ext>
            </a:extLst>
          </p:cNvPr>
          <p:cNvSpPr txBox="1"/>
          <p:nvPr/>
        </p:nvSpPr>
        <p:spPr>
          <a:xfrm>
            <a:off x="82269" y="5895821"/>
            <a:ext cx="1764650" cy="523220"/>
          </a:xfrm>
          <a:prstGeom prst="rect">
            <a:avLst/>
          </a:prstGeom>
          <a:noFill/>
        </p:spPr>
        <p:txBody>
          <a:bodyPr wrap="none" rtlCol="0">
            <a:spAutoFit/>
          </a:bodyPr>
          <a:lstStyle/>
          <a:p>
            <a:r>
              <a:rPr lang="fr-FR" sz="2800" dirty="0">
                <a:solidFill>
                  <a:schemeClr val="accent5">
                    <a:lumMod val="50000"/>
                  </a:schemeClr>
                </a:solidFill>
              </a:rPr>
              <a:t>Navigateur</a:t>
            </a:r>
          </a:p>
        </p:txBody>
      </p:sp>
      <p:cxnSp>
        <p:nvCxnSpPr>
          <p:cNvPr id="20" name="Connecteur droit 19">
            <a:extLst>
              <a:ext uri="{FF2B5EF4-FFF2-40B4-BE49-F238E27FC236}">
                <a16:creationId xmlns:a16="http://schemas.microsoft.com/office/drawing/2014/main" id="{04F7484C-8A4A-41F4-BBB7-546FDF6729E1}"/>
              </a:ext>
            </a:extLst>
          </p:cNvPr>
          <p:cNvCxnSpPr>
            <a:cxnSpLocks/>
          </p:cNvCxnSpPr>
          <p:nvPr/>
        </p:nvCxnSpPr>
        <p:spPr>
          <a:xfrm flipH="1">
            <a:off x="3112656" y="5424201"/>
            <a:ext cx="6714836"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cxnSp>
        <p:nvCxnSpPr>
          <p:cNvPr id="24" name="Connecteur droit 23">
            <a:extLst>
              <a:ext uri="{FF2B5EF4-FFF2-40B4-BE49-F238E27FC236}">
                <a16:creationId xmlns:a16="http://schemas.microsoft.com/office/drawing/2014/main" id="{68272E85-494C-40F0-8B22-53067A225F26}"/>
              </a:ext>
            </a:extLst>
          </p:cNvPr>
          <p:cNvCxnSpPr>
            <a:cxnSpLocks/>
          </p:cNvCxnSpPr>
          <p:nvPr/>
        </p:nvCxnSpPr>
        <p:spPr>
          <a:xfrm>
            <a:off x="3029527" y="5656481"/>
            <a:ext cx="6696364"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pic>
        <p:nvPicPr>
          <p:cNvPr id="21" name="Image 20">
            <a:extLst>
              <a:ext uri="{FF2B5EF4-FFF2-40B4-BE49-F238E27FC236}">
                <a16:creationId xmlns:a16="http://schemas.microsoft.com/office/drawing/2014/main" id="{778195B7-E89C-4CF7-BB57-4BF6E2679FB6}"/>
              </a:ext>
            </a:extLst>
          </p:cNvPr>
          <p:cNvPicPr>
            <a:picLocks noChangeAspect="1"/>
          </p:cNvPicPr>
          <p:nvPr/>
        </p:nvPicPr>
        <p:blipFill>
          <a:blip r:embed="rId2"/>
          <a:stretch>
            <a:fillRect/>
          </a:stretch>
        </p:blipFill>
        <p:spPr>
          <a:xfrm>
            <a:off x="-1550757" y="1603884"/>
            <a:ext cx="4280063" cy="4036438"/>
          </a:xfrm>
          <a:prstGeom prst="rect">
            <a:avLst/>
          </a:prstGeom>
        </p:spPr>
      </p:pic>
      <p:pic>
        <p:nvPicPr>
          <p:cNvPr id="22" name="Picture 4" descr="Résultat de recherche d'images pour &quot;image serveur&quot;">
            <a:extLst>
              <a:ext uri="{FF2B5EF4-FFF2-40B4-BE49-F238E27FC236}">
                <a16:creationId xmlns:a16="http://schemas.microsoft.com/office/drawing/2014/main" id="{0160B37E-4BEF-4D72-B3EA-B903044297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10160919" y="898950"/>
            <a:ext cx="3808160" cy="5719949"/>
          </a:xfrm>
          <a:prstGeom prst="rect">
            <a:avLst/>
          </a:prstGeom>
          <a:noFill/>
          <a:extLst>
            <a:ext uri="{909E8E84-426E-40DD-AFC4-6F175D3DCCD1}">
              <a14:hiddenFill xmlns:a14="http://schemas.microsoft.com/office/drawing/2010/main">
                <a:solidFill>
                  <a:srgbClr val="FFFFFF"/>
                </a:solidFill>
              </a14:hiddenFill>
            </a:ext>
          </a:extLst>
        </p:spPr>
      </p:pic>
      <p:sp>
        <p:nvSpPr>
          <p:cNvPr id="30" name="ZoneTexte 29">
            <a:extLst>
              <a:ext uri="{FF2B5EF4-FFF2-40B4-BE49-F238E27FC236}">
                <a16:creationId xmlns:a16="http://schemas.microsoft.com/office/drawing/2014/main" id="{12A50C38-6278-4310-A0B6-51DB596BB1ED}"/>
              </a:ext>
            </a:extLst>
          </p:cNvPr>
          <p:cNvSpPr txBox="1"/>
          <p:nvPr/>
        </p:nvSpPr>
        <p:spPr>
          <a:xfrm>
            <a:off x="4378036" y="2305112"/>
            <a:ext cx="5920509" cy="1200329"/>
          </a:xfrm>
          <a:prstGeom prst="rect">
            <a:avLst/>
          </a:prstGeom>
          <a:noFill/>
        </p:spPr>
        <p:txBody>
          <a:bodyPr wrap="square" rtlCol="0">
            <a:spAutoFit/>
          </a:bodyPr>
          <a:lstStyle/>
          <a:p>
            <a:r>
              <a:rPr lang="fr-FR" i="1" dirty="0">
                <a:solidFill>
                  <a:schemeClr val="accent6">
                    <a:lumMod val="50000"/>
                  </a:schemeClr>
                </a:solidFill>
              </a:rPr>
              <a:t>HTTP/1.1 200 OK</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-Origin: https://api.bworld.fr</a:t>
            </a:r>
          </a:p>
          <a:p>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-Methods: POST, GET, OPTIONS</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-Headers: Content-Type, </a:t>
            </a:r>
            <a:r>
              <a:rPr lang="fr-FR" b="1" i="1" dirty="0" err="1">
                <a:solidFill>
                  <a:schemeClr val="accent2">
                    <a:lumMod val="75000"/>
                  </a:schemeClr>
                </a:solidFill>
              </a:rPr>
              <a:t>Authorization</a:t>
            </a:r>
            <a:endParaRPr lang="fr-FR" b="1" i="1" dirty="0">
              <a:solidFill>
                <a:schemeClr val="accent6">
                  <a:lumMod val="50000"/>
                </a:schemeClr>
              </a:solidFill>
            </a:endParaRPr>
          </a:p>
        </p:txBody>
      </p:sp>
      <p:sp>
        <p:nvSpPr>
          <p:cNvPr id="19" name="ZoneTexte 18">
            <a:extLst>
              <a:ext uri="{FF2B5EF4-FFF2-40B4-BE49-F238E27FC236}">
                <a16:creationId xmlns:a16="http://schemas.microsoft.com/office/drawing/2014/main" id="{3ABE179E-7CE5-4733-B2A4-6C36FEC79A96}"/>
              </a:ext>
            </a:extLst>
          </p:cNvPr>
          <p:cNvSpPr txBox="1"/>
          <p:nvPr/>
        </p:nvSpPr>
        <p:spPr>
          <a:xfrm>
            <a:off x="10647450" y="5876487"/>
            <a:ext cx="1306576" cy="523220"/>
          </a:xfrm>
          <a:prstGeom prst="rect">
            <a:avLst/>
          </a:prstGeom>
          <a:noFill/>
        </p:spPr>
        <p:txBody>
          <a:bodyPr wrap="none" rtlCol="0">
            <a:spAutoFit/>
          </a:bodyPr>
          <a:lstStyle/>
          <a:p>
            <a:r>
              <a:rPr lang="fr-FR" sz="2800" dirty="0">
                <a:solidFill>
                  <a:schemeClr val="accent6">
                    <a:lumMod val="50000"/>
                  </a:schemeClr>
                </a:solidFill>
              </a:rPr>
              <a:t>Serveur</a:t>
            </a:r>
          </a:p>
        </p:txBody>
      </p:sp>
      <p:sp>
        <p:nvSpPr>
          <p:cNvPr id="32" name="ZoneTexte 31">
            <a:extLst>
              <a:ext uri="{FF2B5EF4-FFF2-40B4-BE49-F238E27FC236}">
                <a16:creationId xmlns:a16="http://schemas.microsoft.com/office/drawing/2014/main" id="{BA126E79-4E1E-4CDC-8DAB-0E8A57A379B5}"/>
              </a:ext>
            </a:extLst>
          </p:cNvPr>
          <p:cNvSpPr txBox="1"/>
          <p:nvPr/>
        </p:nvSpPr>
        <p:spPr>
          <a:xfrm>
            <a:off x="3029527" y="4001909"/>
            <a:ext cx="3723648" cy="1200329"/>
          </a:xfrm>
          <a:prstGeom prst="rect">
            <a:avLst/>
          </a:prstGeom>
          <a:noFill/>
        </p:spPr>
        <p:txBody>
          <a:bodyPr wrap="none" rtlCol="0">
            <a:spAutoFit/>
          </a:bodyPr>
          <a:lstStyle/>
          <a:p>
            <a:r>
              <a:rPr lang="fr-FR" b="1" i="1" dirty="0">
                <a:solidFill>
                  <a:schemeClr val="accent1">
                    <a:lumMod val="75000"/>
                  </a:schemeClr>
                </a:solidFill>
              </a:rPr>
              <a:t>POST</a:t>
            </a:r>
            <a:r>
              <a:rPr lang="fr-FR" i="1" dirty="0">
                <a:solidFill>
                  <a:schemeClr val="accent1">
                    <a:lumMod val="75000"/>
                  </a:schemeClr>
                </a:solidFill>
              </a:rPr>
              <a:t> http://monapi/doc  HTTP/1.1</a:t>
            </a:r>
          </a:p>
          <a:p>
            <a:r>
              <a:rPr lang="fr-FR" i="1" dirty="0">
                <a:solidFill>
                  <a:schemeClr val="accent1">
                    <a:lumMod val="75000"/>
                  </a:schemeClr>
                </a:solidFill>
              </a:rPr>
              <a:t>Content-Type: application/</a:t>
            </a:r>
            <a:r>
              <a:rPr lang="fr-FR" i="1" dirty="0" err="1">
                <a:solidFill>
                  <a:schemeClr val="accent1">
                    <a:lumMod val="75000"/>
                  </a:schemeClr>
                </a:solidFill>
              </a:rPr>
              <a:t>json</a:t>
            </a:r>
            <a:endParaRPr lang="fr-FR" i="1" dirty="0">
              <a:solidFill>
                <a:schemeClr val="accent1">
                  <a:lumMod val="75000"/>
                </a:schemeClr>
              </a:solidFill>
            </a:endParaRPr>
          </a:p>
          <a:p>
            <a:r>
              <a:rPr lang="fr-FR" i="1" dirty="0">
                <a:solidFill>
                  <a:schemeClr val="accent1">
                    <a:lumMod val="75000"/>
                  </a:schemeClr>
                </a:solidFill>
              </a:rPr>
              <a:t>Origin: </a:t>
            </a:r>
            <a:r>
              <a:rPr lang="fr-FR" i="1" dirty="0">
                <a:solidFill>
                  <a:schemeClr val="accent1">
                    <a:lumMod val="75000"/>
                  </a:schemeClr>
                </a:solidFill>
                <a:hlinkClick r:id="rId4"/>
              </a:rPr>
              <a:t>www.lannexe-bretignolles.fr</a:t>
            </a:r>
            <a:endParaRPr lang="fr-FR" i="1" dirty="0">
              <a:solidFill>
                <a:schemeClr val="accent1">
                  <a:lumMod val="75000"/>
                </a:schemeClr>
              </a:solidFill>
            </a:endParaRPr>
          </a:p>
          <a:p>
            <a:r>
              <a:rPr lang="fr-FR" b="1" i="1" dirty="0">
                <a:solidFill>
                  <a:schemeClr val="accent2">
                    <a:lumMod val="75000"/>
                  </a:schemeClr>
                </a:solidFill>
              </a:rPr>
              <a:t>Autorisation: </a:t>
            </a:r>
            <a:r>
              <a:rPr lang="fr-FR" b="1" i="1" dirty="0" err="1">
                <a:solidFill>
                  <a:schemeClr val="accent2">
                    <a:lumMod val="75000"/>
                  </a:schemeClr>
                </a:solidFill>
              </a:rPr>
              <a:t>Bearer</a:t>
            </a:r>
            <a:r>
              <a:rPr lang="fr-FR" b="1" i="1" dirty="0">
                <a:solidFill>
                  <a:schemeClr val="accent2">
                    <a:lumMod val="75000"/>
                  </a:schemeClr>
                </a:solidFill>
              </a:rPr>
              <a:t> AMH.DON.QTW</a:t>
            </a:r>
          </a:p>
        </p:txBody>
      </p:sp>
      <p:sp>
        <p:nvSpPr>
          <p:cNvPr id="33" name="ZoneTexte 32">
            <a:extLst>
              <a:ext uri="{FF2B5EF4-FFF2-40B4-BE49-F238E27FC236}">
                <a16:creationId xmlns:a16="http://schemas.microsoft.com/office/drawing/2014/main" id="{C95EA7E2-0EC5-4071-92E1-F94F0B00CF98}"/>
              </a:ext>
            </a:extLst>
          </p:cNvPr>
          <p:cNvSpPr txBox="1"/>
          <p:nvPr/>
        </p:nvSpPr>
        <p:spPr>
          <a:xfrm>
            <a:off x="4604610" y="5698706"/>
            <a:ext cx="5467360" cy="923330"/>
          </a:xfrm>
          <a:prstGeom prst="rect">
            <a:avLst/>
          </a:prstGeom>
          <a:noFill/>
        </p:spPr>
        <p:txBody>
          <a:bodyPr wrap="square" rtlCol="0">
            <a:spAutoFit/>
          </a:bodyPr>
          <a:lstStyle/>
          <a:p>
            <a:r>
              <a:rPr lang="fr-FR" i="1" dirty="0">
                <a:solidFill>
                  <a:schemeClr val="accent6">
                    <a:lumMod val="50000"/>
                  </a:schemeClr>
                </a:solidFill>
              </a:rPr>
              <a:t>HTTP/1.1 200 OK</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-Origin: </a:t>
            </a:r>
            <a:r>
              <a:rPr lang="fr-FR" i="1" dirty="0">
                <a:solidFill>
                  <a:schemeClr val="accent6">
                    <a:lumMod val="50000"/>
                  </a:schemeClr>
                </a:solidFill>
                <a:hlinkClick r:id="rId5"/>
              </a:rPr>
              <a:t>https://api.bworld.fr</a:t>
            </a:r>
            <a:br>
              <a:rPr lang="fr-FR" i="1" dirty="0">
                <a:solidFill>
                  <a:schemeClr val="accent6">
                    <a:lumMod val="50000"/>
                  </a:schemeClr>
                </a:solidFill>
              </a:rPr>
            </a:br>
            <a:r>
              <a:rPr lang="fr-FR" b="1" i="1" dirty="0">
                <a:solidFill>
                  <a:schemeClr val="accent2">
                    <a:lumMod val="75000"/>
                  </a:schemeClr>
                </a:solidFill>
              </a:rPr>
              <a:t>Access-Control-</a:t>
            </a:r>
            <a:r>
              <a:rPr lang="fr-FR" b="1" i="1" dirty="0" err="1">
                <a:solidFill>
                  <a:schemeClr val="accent2">
                    <a:lumMod val="75000"/>
                  </a:schemeClr>
                </a:solidFill>
              </a:rPr>
              <a:t>Allow</a:t>
            </a:r>
            <a:r>
              <a:rPr lang="fr-FR" b="1" i="1" dirty="0">
                <a:solidFill>
                  <a:schemeClr val="accent2">
                    <a:lumMod val="75000"/>
                  </a:schemeClr>
                </a:solidFill>
              </a:rPr>
              <a:t>-</a:t>
            </a:r>
            <a:r>
              <a:rPr lang="fr-FR" b="1" i="1" dirty="0" err="1">
                <a:solidFill>
                  <a:schemeClr val="accent2">
                    <a:lumMod val="75000"/>
                  </a:schemeClr>
                </a:solidFill>
              </a:rPr>
              <a:t>Credentials</a:t>
            </a:r>
            <a:r>
              <a:rPr lang="fr-FR" b="1" i="1" dirty="0">
                <a:solidFill>
                  <a:schemeClr val="accent2">
                    <a:lumMod val="75000"/>
                  </a:schemeClr>
                </a:solidFill>
              </a:rPr>
              <a:t>: </a:t>
            </a:r>
            <a:r>
              <a:rPr lang="fr-FR" b="1" i="1" dirty="0" err="1">
                <a:solidFill>
                  <a:schemeClr val="accent2">
                    <a:lumMod val="75000"/>
                  </a:schemeClr>
                </a:solidFill>
              </a:rPr>
              <a:t>true</a:t>
            </a:r>
            <a:endParaRPr lang="fr-FR" b="1" i="1" dirty="0">
              <a:solidFill>
                <a:schemeClr val="accent2">
                  <a:lumMod val="75000"/>
                </a:schemeClr>
              </a:solidFill>
            </a:endParaRPr>
          </a:p>
        </p:txBody>
      </p:sp>
    </p:spTree>
    <p:extLst>
      <p:ext uri="{BB962C8B-B14F-4D97-AF65-F5344CB8AC3E}">
        <p14:creationId xmlns:p14="http://schemas.microsoft.com/office/powerpoint/2010/main" val="10836340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5BBD9DAE-FE79-44AE-8CFB-A1570287CBF5}"/>
              </a:ext>
            </a:extLst>
          </p:cNvPr>
          <p:cNvSpPr>
            <a:spLocks noGrp="1"/>
          </p:cNvSpPr>
          <p:nvPr>
            <p:ph type="sldNum" sz="quarter" idx="12"/>
          </p:nvPr>
        </p:nvSpPr>
        <p:spPr>
          <a:xfrm>
            <a:off x="9321799" y="6436337"/>
            <a:ext cx="2743200" cy="365125"/>
          </a:xfrm>
        </p:spPr>
        <p:txBody>
          <a:bodyPr/>
          <a:lstStyle/>
          <a:p>
            <a:fld id="{B79E4878-4BCB-449E-94CF-AE2A0F6BB533}" type="slidenum">
              <a:rPr lang="fr-FR" smtClean="0"/>
              <a:t>22</a:t>
            </a:fld>
            <a:endParaRPr lang="fr-FR" dirty="0"/>
          </a:p>
        </p:txBody>
      </p:sp>
      <p:cxnSp>
        <p:nvCxnSpPr>
          <p:cNvPr id="7" name="Connecteur droit 6">
            <a:extLst>
              <a:ext uri="{FF2B5EF4-FFF2-40B4-BE49-F238E27FC236}">
                <a16:creationId xmlns:a16="http://schemas.microsoft.com/office/drawing/2014/main" id="{4A2C7D8F-F8C0-4716-9DDC-6D70B5506845}"/>
              </a:ext>
            </a:extLst>
          </p:cNvPr>
          <p:cNvCxnSpPr>
            <a:cxnSpLocks/>
          </p:cNvCxnSpPr>
          <p:nvPr/>
        </p:nvCxnSpPr>
        <p:spPr>
          <a:xfrm flipH="1">
            <a:off x="3112655" y="2165247"/>
            <a:ext cx="6714837"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78CFE3D6-93D0-4A84-B552-820E35600B99}"/>
              </a:ext>
            </a:extLst>
          </p:cNvPr>
          <p:cNvSpPr txBox="1"/>
          <p:nvPr/>
        </p:nvSpPr>
        <p:spPr>
          <a:xfrm>
            <a:off x="2939565" y="896771"/>
            <a:ext cx="4669227" cy="1200329"/>
          </a:xfrm>
          <a:prstGeom prst="rect">
            <a:avLst/>
          </a:prstGeom>
          <a:noFill/>
        </p:spPr>
        <p:txBody>
          <a:bodyPr wrap="none" rtlCol="0">
            <a:spAutoFit/>
          </a:bodyPr>
          <a:lstStyle/>
          <a:p>
            <a:r>
              <a:rPr lang="fr-FR" b="1" i="1" dirty="0">
                <a:solidFill>
                  <a:schemeClr val="accent1">
                    <a:lumMod val="75000"/>
                  </a:schemeClr>
                </a:solidFill>
              </a:rPr>
              <a:t>OPTIONS</a:t>
            </a:r>
            <a:r>
              <a:rPr lang="fr-FR" i="1" dirty="0">
                <a:solidFill>
                  <a:schemeClr val="accent1">
                    <a:lumMod val="75000"/>
                  </a:schemeClr>
                </a:solidFill>
              </a:rPr>
              <a:t> http://monapi/doc  HTTP/1.1</a:t>
            </a:r>
            <a:br>
              <a:rPr lang="fr-FR" i="1" dirty="0">
                <a:solidFill>
                  <a:schemeClr val="accent1">
                    <a:lumMod val="75000"/>
                  </a:schemeClr>
                </a:solidFill>
              </a:rPr>
            </a:br>
            <a:r>
              <a:rPr lang="fr-FR" i="1" dirty="0">
                <a:solidFill>
                  <a:schemeClr val="accent1">
                    <a:lumMod val="75000"/>
                  </a:schemeClr>
                </a:solidFill>
              </a:rPr>
              <a:t>Access-Control-</a:t>
            </a:r>
            <a:r>
              <a:rPr lang="fr-FR" i="1" dirty="0" err="1">
                <a:solidFill>
                  <a:schemeClr val="accent1">
                    <a:lumMod val="75000"/>
                  </a:schemeClr>
                </a:solidFill>
              </a:rPr>
              <a:t>Request</a:t>
            </a:r>
            <a:r>
              <a:rPr lang="fr-FR" i="1" dirty="0">
                <a:solidFill>
                  <a:schemeClr val="accent1">
                    <a:lumMod val="75000"/>
                  </a:schemeClr>
                </a:solidFill>
              </a:rPr>
              <a:t>-Method: POST</a:t>
            </a:r>
            <a:br>
              <a:rPr lang="fr-FR" i="1" dirty="0">
                <a:solidFill>
                  <a:schemeClr val="accent1">
                    <a:lumMod val="75000"/>
                  </a:schemeClr>
                </a:solidFill>
              </a:rPr>
            </a:br>
            <a:r>
              <a:rPr lang="fr-FR" i="1" dirty="0">
                <a:solidFill>
                  <a:schemeClr val="accent1">
                    <a:lumMod val="75000"/>
                  </a:schemeClr>
                </a:solidFill>
              </a:rPr>
              <a:t>Access-Control-</a:t>
            </a:r>
            <a:r>
              <a:rPr lang="fr-FR" i="1" dirty="0" err="1">
                <a:solidFill>
                  <a:schemeClr val="accent1">
                    <a:lumMod val="75000"/>
                  </a:schemeClr>
                </a:solidFill>
              </a:rPr>
              <a:t>Request</a:t>
            </a:r>
            <a:r>
              <a:rPr lang="fr-FR" i="1" dirty="0">
                <a:solidFill>
                  <a:schemeClr val="accent1">
                    <a:lumMod val="75000"/>
                  </a:schemeClr>
                </a:solidFill>
              </a:rPr>
              <a:t>-Headers: Content-Type</a:t>
            </a:r>
            <a:endParaRPr lang="fr-FR" i="1" dirty="0">
              <a:solidFill>
                <a:schemeClr val="accent2">
                  <a:lumMod val="75000"/>
                </a:schemeClr>
              </a:solidFill>
            </a:endParaRPr>
          </a:p>
          <a:p>
            <a:r>
              <a:rPr lang="fr-FR" i="1" dirty="0">
                <a:solidFill>
                  <a:schemeClr val="accent1">
                    <a:lumMod val="75000"/>
                  </a:schemeClr>
                </a:solidFill>
              </a:rPr>
              <a:t>Origin: www.lannexe-bretignolles.fr</a:t>
            </a:r>
          </a:p>
        </p:txBody>
      </p:sp>
      <p:cxnSp>
        <p:nvCxnSpPr>
          <p:cNvPr id="12" name="Connecteur droit 11">
            <a:extLst>
              <a:ext uri="{FF2B5EF4-FFF2-40B4-BE49-F238E27FC236}">
                <a16:creationId xmlns:a16="http://schemas.microsoft.com/office/drawing/2014/main" id="{4C9CC011-6FDD-42B0-B0CA-FA6A5D79F81C}"/>
              </a:ext>
            </a:extLst>
          </p:cNvPr>
          <p:cNvCxnSpPr>
            <a:cxnSpLocks/>
          </p:cNvCxnSpPr>
          <p:nvPr/>
        </p:nvCxnSpPr>
        <p:spPr>
          <a:xfrm>
            <a:off x="3029527" y="2397787"/>
            <a:ext cx="6696364"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BF11BFB3-D18B-4628-B1B8-8D000EE2467B}"/>
              </a:ext>
            </a:extLst>
          </p:cNvPr>
          <p:cNvSpPr txBox="1"/>
          <p:nvPr/>
        </p:nvSpPr>
        <p:spPr>
          <a:xfrm>
            <a:off x="82269" y="6025127"/>
            <a:ext cx="1764650" cy="523220"/>
          </a:xfrm>
          <a:prstGeom prst="rect">
            <a:avLst/>
          </a:prstGeom>
          <a:noFill/>
        </p:spPr>
        <p:txBody>
          <a:bodyPr wrap="none" rtlCol="0">
            <a:spAutoFit/>
          </a:bodyPr>
          <a:lstStyle/>
          <a:p>
            <a:r>
              <a:rPr lang="fr-FR" sz="2800" dirty="0">
                <a:solidFill>
                  <a:schemeClr val="accent5">
                    <a:lumMod val="50000"/>
                  </a:schemeClr>
                </a:solidFill>
              </a:rPr>
              <a:t>Navigateur</a:t>
            </a:r>
          </a:p>
        </p:txBody>
      </p:sp>
      <p:cxnSp>
        <p:nvCxnSpPr>
          <p:cNvPr id="20" name="Connecteur droit 19">
            <a:extLst>
              <a:ext uri="{FF2B5EF4-FFF2-40B4-BE49-F238E27FC236}">
                <a16:creationId xmlns:a16="http://schemas.microsoft.com/office/drawing/2014/main" id="{04F7484C-8A4A-41F4-BBB7-546FDF6729E1}"/>
              </a:ext>
            </a:extLst>
          </p:cNvPr>
          <p:cNvCxnSpPr>
            <a:cxnSpLocks/>
          </p:cNvCxnSpPr>
          <p:nvPr/>
        </p:nvCxnSpPr>
        <p:spPr>
          <a:xfrm flipH="1">
            <a:off x="3112656" y="5553507"/>
            <a:ext cx="6714836"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cxnSp>
        <p:nvCxnSpPr>
          <p:cNvPr id="24" name="Connecteur droit 23">
            <a:extLst>
              <a:ext uri="{FF2B5EF4-FFF2-40B4-BE49-F238E27FC236}">
                <a16:creationId xmlns:a16="http://schemas.microsoft.com/office/drawing/2014/main" id="{68272E85-494C-40F0-8B22-53067A225F26}"/>
              </a:ext>
            </a:extLst>
          </p:cNvPr>
          <p:cNvCxnSpPr>
            <a:cxnSpLocks/>
          </p:cNvCxnSpPr>
          <p:nvPr/>
        </p:nvCxnSpPr>
        <p:spPr>
          <a:xfrm>
            <a:off x="3029527" y="5785787"/>
            <a:ext cx="6696364"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pic>
        <p:nvPicPr>
          <p:cNvPr id="21" name="Image 20">
            <a:extLst>
              <a:ext uri="{FF2B5EF4-FFF2-40B4-BE49-F238E27FC236}">
                <a16:creationId xmlns:a16="http://schemas.microsoft.com/office/drawing/2014/main" id="{778195B7-E89C-4CF7-BB57-4BF6E2679FB6}"/>
              </a:ext>
            </a:extLst>
          </p:cNvPr>
          <p:cNvPicPr>
            <a:picLocks noChangeAspect="1"/>
          </p:cNvPicPr>
          <p:nvPr/>
        </p:nvPicPr>
        <p:blipFill>
          <a:blip r:embed="rId2"/>
          <a:stretch>
            <a:fillRect/>
          </a:stretch>
        </p:blipFill>
        <p:spPr>
          <a:xfrm>
            <a:off x="-1550757" y="1733190"/>
            <a:ext cx="4280063" cy="4036438"/>
          </a:xfrm>
          <a:prstGeom prst="rect">
            <a:avLst/>
          </a:prstGeom>
        </p:spPr>
      </p:pic>
      <p:pic>
        <p:nvPicPr>
          <p:cNvPr id="22" name="Picture 4" descr="Résultat de recherche d'images pour &quot;image serveur&quot;">
            <a:extLst>
              <a:ext uri="{FF2B5EF4-FFF2-40B4-BE49-F238E27FC236}">
                <a16:creationId xmlns:a16="http://schemas.microsoft.com/office/drawing/2014/main" id="{0160B37E-4BEF-4D72-B3EA-B903044297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10160919" y="1028256"/>
            <a:ext cx="3808160" cy="5719949"/>
          </a:xfrm>
          <a:prstGeom prst="rect">
            <a:avLst/>
          </a:prstGeom>
          <a:noFill/>
          <a:extLst>
            <a:ext uri="{909E8E84-426E-40DD-AFC4-6F175D3DCCD1}">
              <a14:hiddenFill xmlns:a14="http://schemas.microsoft.com/office/drawing/2010/main">
                <a:solidFill>
                  <a:srgbClr val="FFFFFF"/>
                </a:solidFill>
              </a14:hiddenFill>
            </a:ext>
          </a:extLst>
        </p:spPr>
      </p:pic>
      <p:sp>
        <p:nvSpPr>
          <p:cNvPr id="30" name="ZoneTexte 29">
            <a:extLst>
              <a:ext uri="{FF2B5EF4-FFF2-40B4-BE49-F238E27FC236}">
                <a16:creationId xmlns:a16="http://schemas.microsoft.com/office/drawing/2014/main" id="{12A50C38-6278-4310-A0B6-51DB596BB1ED}"/>
              </a:ext>
            </a:extLst>
          </p:cNvPr>
          <p:cNvSpPr txBox="1"/>
          <p:nvPr/>
        </p:nvSpPr>
        <p:spPr>
          <a:xfrm>
            <a:off x="4378036" y="2434418"/>
            <a:ext cx="5920509" cy="1477328"/>
          </a:xfrm>
          <a:prstGeom prst="rect">
            <a:avLst/>
          </a:prstGeom>
          <a:noFill/>
        </p:spPr>
        <p:txBody>
          <a:bodyPr wrap="square" rtlCol="0">
            <a:spAutoFit/>
          </a:bodyPr>
          <a:lstStyle/>
          <a:p>
            <a:r>
              <a:rPr lang="fr-FR" i="1" dirty="0">
                <a:solidFill>
                  <a:schemeClr val="accent6">
                    <a:lumMod val="50000"/>
                  </a:schemeClr>
                </a:solidFill>
              </a:rPr>
              <a:t>HTTP/1.1 200 OK</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-Origin: https://api.bworld.fr</a:t>
            </a:r>
          </a:p>
          <a:p>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-Methods: POST, GET, OPTIONS</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-Headers: Content-Type</a:t>
            </a:r>
          </a:p>
          <a:p>
            <a:r>
              <a:rPr lang="fr-FR" b="1" i="1" dirty="0">
                <a:solidFill>
                  <a:schemeClr val="accent2">
                    <a:lumMod val="75000"/>
                  </a:schemeClr>
                </a:solidFill>
              </a:rPr>
              <a:t>Access-Control-Max-Age: 1000 </a:t>
            </a:r>
            <a:r>
              <a:rPr lang="fr-FR" b="1" i="1" dirty="0">
                <a:solidFill>
                  <a:schemeClr val="bg1">
                    <a:lumMod val="65000"/>
                  </a:schemeClr>
                </a:solidFill>
              </a:rPr>
              <a:t>// seconds</a:t>
            </a:r>
          </a:p>
        </p:txBody>
      </p:sp>
      <p:sp>
        <p:nvSpPr>
          <p:cNvPr id="19" name="ZoneTexte 18">
            <a:extLst>
              <a:ext uri="{FF2B5EF4-FFF2-40B4-BE49-F238E27FC236}">
                <a16:creationId xmlns:a16="http://schemas.microsoft.com/office/drawing/2014/main" id="{3ABE179E-7CE5-4733-B2A4-6C36FEC79A96}"/>
              </a:ext>
            </a:extLst>
          </p:cNvPr>
          <p:cNvSpPr txBox="1"/>
          <p:nvPr/>
        </p:nvSpPr>
        <p:spPr>
          <a:xfrm>
            <a:off x="10647450" y="6005793"/>
            <a:ext cx="1306576" cy="523220"/>
          </a:xfrm>
          <a:prstGeom prst="rect">
            <a:avLst/>
          </a:prstGeom>
          <a:noFill/>
        </p:spPr>
        <p:txBody>
          <a:bodyPr wrap="none" rtlCol="0">
            <a:spAutoFit/>
          </a:bodyPr>
          <a:lstStyle/>
          <a:p>
            <a:r>
              <a:rPr lang="fr-FR" sz="2800" dirty="0">
                <a:solidFill>
                  <a:schemeClr val="accent6">
                    <a:lumMod val="50000"/>
                  </a:schemeClr>
                </a:solidFill>
              </a:rPr>
              <a:t>Serveur</a:t>
            </a:r>
          </a:p>
        </p:txBody>
      </p:sp>
      <p:sp>
        <p:nvSpPr>
          <p:cNvPr id="32" name="ZoneTexte 31">
            <a:extLst>
              <a:ext uri="{FF2B5EF4-FFF2-40B4-BE49-F238E27FC236}">
                <a16:creationId xmlns:a16="http://schemas.microsoft.com/office/drawing/2014/main" id="{BA126E79-4E1E-4CDC-8DAB-0E8A57A379B5}"/>
              </a:ext>
            </a:extLst>
          </p:cNvPr>
          <p:cNvSpPr txBox="1"/>
          <p:nvPr/>
        </p:nvSpPr>
        <p:spPr>
          <a:xfrm>
            <a:off x="3029527" y="4580057"/>
            <a:ext cx="3511089" cy="923330"/>
          </a:xfrm>
          <a:prstGeom prst="rect">
            <a:avLst/>
          </a:prstGeom>
          <a:noFill/>
        </p:spPr>
        <p:txBody>
          <a:bodyPr wrap="none" rtlCol="0">
            <a:spAutoFit/>
          </a:bodyPr>
          <a:lstStyle/>
          <a:p>
            <a:r>
              <a:rPr lang="fr-FR" b="1" i="1" dirty="0">
                <a:solidFill>
                  <a:schemeClr val="accent1">
                    <a:lumMod val="75000"/>
                  </a:schemeClr>
                </a:solidFill>
              </a:rPr>
              <a:t>POST</a:t>
            </a:r>
            <a:r>
              <a:rPr lang="fr-FR" i="1" dirty="0">
                <a:solidFill>
                  <a:schemeClr val="accent1">
                    <a:lumMod val="75000"/>
                  </a:schemeClr>
                </a:solidFill>
              </a:rPr>
              <a:t> http://monapi/doc  HTTP/1.1</a:t>
            </a:r>
          </a:p>
          <a:p>
            <a:r>
              <a:rPr lang="fr-FR" i="1" dirty="0">
                <a:solidFill>
                  <a:schemeClr val="accent1">
                    <a:lumMod val="75000"/>
                  </a:schemeClr>
                </a:solidFill>
              </a:rPr>
              <a:t>Content-Type: application/</a:t>
            </a:r>
            <a:r>
              <a:rPr lang="fr-FR" i="1" dirty="0" err="1">
                <a:solidFill>
                  <a:schemeClr val="accent1">
                    <a:lumMod val="75000"/>
                  </a:schemeClr>
                </a:solidFill>
              </a:rPr>
              <a:t>json</a:t>
            </a:r>
            <a:endParaRPr lang="fr-FR" i="1" dirty="0">
              <a:solidFill>
                <a:schemeClr val="accent1">
                  <a:lumMod val="75000"/>
                </a:schemeClr>
              </a:solidFill>
            </a:endParaRPr>
          </a:p>
          <a:p>
            <a:r>
              <a:rPr lang="fr-FR" i="1" dirty="0">
                <a:solidFill>
                  <a:schemeClr val="accent1">
                    <a:lumMod val="75000"/>
                  </a:schemeClr>
                </a:solidFill>
              </a:rPr>
              <a:t>Origin: www.lannexe-bretignolles.fr</a:t>
            </a:r>
          </a:p>
        </p:txBody>
      </p:sp>
      <p:sp>
        <p:nvSpPr>
          <p:cNvPr id="33" name="ZoneTexte 32">
            <a:extLst>
              <a:ext uri="{FF2B5EF4-FFF2-40B4-BE49-F238E27FC236}">
                <a16:creationId xmlns:a16="http://schemas.microsoft.com/office/drawing/2014/main" id="{C95EA7E2-0EC5-4071-92E1-F94F0B00CF98}"/>
              </a:ext>
            </a:extLst>
          </p:cNvPr>
          <p:cNvSpPr txBox="1"/>
          <p:nvPr/>
        </p:nvSpPr>
        <p:spPr>
          <a:xfrm>
            <a:off x="4604610" y="5828012"/>
            <a:ext cx="5467360" cy="923330"/>
          </a:xfrm>
          <a:prstGeom prst="rect">
            <a:avLst/>
          </a:prstGeom>
          <a:noFill/>
        </p:spPr>
        <p:txBody>
          <a:bodyPr wrap="square" rtlCol="0">
            <a:spAutoFit/>
          </a:bodyPr>
          <a:lstStyle/>
          <a:p>
            <a:r>
              <a:rPr lang="fr-FR" i="1" dirty="0">
                <a:solidFill>
                  <a:schemeClr val="accent6">
                    <a:lumMod val="50000"/>
                  </a:schemeClr>
                </a:solidFill>
              </a:rPr>
              <a:t>HTTP/1.1 200 OK</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-Origin: </a:t>
            </a:r>
            <a:r>
              <a:rPr lang="fr-FR" i="1" dirty="0">
                <a:solidFill>
                  <a:schemeClr val="accent6">
                    <a:lumMod val="50000"/>
                  </a:schemeClr>
                </a:solidFill>
                <a:hlinkClick r:id="rId4"/>
              </a:rPr>
              <a:t>https://api.bworld.fr</a:t>
            </a:r>
            <a:br>
              <a:rPr lang="fr-FR" i="1" dirty="0">
                <a:solidFill>
                  <a:schemeClr val="accent6">
                    <a:lumMod val="50000"/>
                  </a:schemeClr>
                </a:solidFill>
              </a:rPr>
            </a:br>
            <a:endParaRPr lang="fr-FR" i="1" dirty="0">
              <a:solidFill>
                <a:schemeClr val="accent2">
                  <a:lumMod val="75000"/>
                </a:schemeClr>
              </a:solidFill>
            </a:endParaRPr>
          </a:p>
        </p:txBody>
      </p:sp>
      <p:sp>
        <p:nvSpPr>
          <p:cNvPr id="15" name="Titre 1">
            <a:extLst>
              <a:ext uri="{FF2B5EF4-FFF2-40B4-BE49-F238E27FC236}">
                <a16:creationId xmlns:a16="http://schemas.microsoft.com/office/drawing/2014/main" id="{8D011841-02BD-41A0-89FB-74D16CB61C50}"/>
              </a:ext>
            </a:extLst>
          </p:cNvPr>
          <p:cNvSpPr>
            <a:spLocks noGrp="1"/>
          </p:cNvSpPr>
          <p:nvPr>
            <p:ph type="title"/>
          </p:nvPr>
        </p:nvSpPr>
        <p:spPr>
          <a:xfrm>
            <a:off x="-472729" y="-300431"/>
            <a:ext cx="12426755" cy="1220168"/>
          </a:xfrm>
        </p:spPr>
        <p:txBody>
          <a:bodyPr/>
          <a:lstStyle/>
          <a:p>
            <a:pPr algn="ctr"/>
            <a:r>
              <a:rPr lang="en-US" dirty="0"/>
              <a:t>Request with </a:t>
            </a:r>
            <a:r>
              <a:rPr lang="fr-FR" dirty="0" err="1"/>
              <a:t>preflighted</a:t>
            </a:r>
            <a:r>
              <a:rPr lang="fr-FR" dirty="0"/>
              <a:t> </a:t>
            </a:r>
            <a:r>
              <a:rPr lang="fr-FR" dirty="0" err="1"/>
              <a:t>requests</a:t>
            </a:r>
            <a:r>
              <a:rPr lang="fr-FR" dirty="0"/>
              <a:t> can </a:t>
            </a:r>
            <a:r>
              <a:rPr lang="fr-FR" dirty="0" err="1"/>
              <a:t>be</a:t>
            </a:r>
            <a:r>
              <a:rPr lang="fr-FR" dirty="0"/>
              <a:t> </a:t>
            </a:r>
            <a:r>
              <a:rPr lang="fr-FR" dirty="0" err="1">
                <a:solidFill>
                  <a:schemeClr val="accent2">
                    <a:lumMod val="75000"/>
                  </a:schemeClr>
                </a:solidFill>
              </a:rPr>
              <a:t>cached</a:t>
            </a:r>
            <a:endParaRPr lang="fr-FR" dirty="0">
              <a:solidFill>
                <a:schemeClr val="accent2">
                  <a:lumMod val="75000"/>
                </a:schemeClr>
              </a:solidFill>
            </a:endParaRPr>
          </a:p>
        </p:txBody>
      </p:sp>
    </p:spTree>
    <p:extLst>
      <p:ext uri="{BB962C8B-B14F-4D97-AF65-F5344CB8AC3E}">
        <p14:creationId xmlns:p14="http://schemas.microsoft.com/office/powerpoint/2010/main" val="2497248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57189" y="2257426"/>
            <a:ext cx="11430000" cy="2790825"/>
          </a:xfrm>
        </p:spPr>
        <p:txBody>
          <a:bodyPr>
            <a:normAutofit fontScale="90000"/>
          </a:bodyPr>
          <a:lstStyle/>
          <a:p>
            <a:pPr algn="ctr"/>
            <a:r>
              <a:rPr lang="en-US" sz="13800" dirty="0"/>
              <a:t>JWT</a:t>
            </a:r>
            <a:br>
              <a:rPr lang="en-US" sz="13800" dirty="0"/>
            </a:br>
            <a:r>
              <a:rPr lang="en-US" sz="9600" dirty="0"/>
              <a:t>JSON Web Token</a:t>
            </a:r>
            <a:endParaRPr lang="fr-FR" sz="13800" dirty="0"/>
          </a:p>
        </p:txBody>
      </p:sp>
      <p:sp>
        <p:nvSpPr>
          <p:cNvPr id="3" name="Espace réservé du numéro de diapositive 2"/>
          <p:cNvSpPr>
            <a:spLocks noGrp="1"/>
          </p:cNvSpPr>
          <p:nvPr>
            <p:ph type="sldNum" sz="quarter" idx="12"/>
          </p:nvPr>
        </p:nvSpPr>
        <p:spPr/>
        <p:txBody>
          <a:bodyPr/>
          <a:lstStyle/>
          <a:p>
            <a:fld id="{B79E4878-4BCB-449E-94CF-AE2A0F6BB533}" type="slidenum">
              <a:rPr lang="fr-FR" smtClean="0"/>
              <a:t>23</a:t>
            </a:fld>
            <a:endParaRPr lang="fr-FR"/>
          </a:p>
        </p:txBody>
      </p:sp>
    </p:spTree>
    <p:extLst>
      <p:ext uri="{BB962C8B-B14F-4D97-AF65-F5344CB8AC3E}">
        <p14:creationId xmlns:p14="http://schemas.microsoft.com/office/powerpoint/2010/main" val="4051048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11163FA-9001-4D87-BE8D-76D231AFEF30}"/>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6B670DD5-01A8-4E8A-AB69-81D257CA84F3}"/>
              </a:ext>
            </a:extLst>
          </p:cNvPr>
          <p:cNvSpPr>
            <a:spLocks noGrp="1"/>
          </p:cNvSpPr>
          <p:nvPr>
            <p:ph idx="1"/>
          </p:nvPr>
        </p:nvSpPr>
        <p:spPr/>
        <p:txBody>
          <a:bodyPr>
            <a:normAutofit/>
          </a:bodyPr>
          <a:lstStyle/>
          <a:p>
            <a:pPr marL="0" indent="0" algn="ctr">
              <a:buNone/>
            </a:pPr>
            <a:r>
              <a:rPr lang="fr-FR" sz="4000" dirty="0" err="1"/>
              <a:t>Demo</a:t>
            </a:r>
            <a:r>
              <a:rPr lang="fr-FR" sz="4000" dirty="0"/>
              <a:t> JWT</a:t>
            </a:r>
          </a:p>
          <a:p>
            <a:pPr marL="0" indent="0" algn="ctr">
              <a:buNone/>
            </a:pPr>
            <a:r>
              <a:rPr lang="fr-FR" sz="4000" dirty="0"/>
              <a:t> </a:t>
            </a:r>
            <a:r>
              <a:rPr lang="fr-FR" sz="4000" dirty="0">
                <a:hlinkClick r:id="rId2"/>
              </a:rPr>
              <a:t>https://github.com/AxaGuilDEv/react-oidc</a:t>
            </a:r>
            <a:endParaRPr lang="fr-FR" sz="4000" dirty="0"/>
          </a:p>
          <a:p>
            <a:pPr marL="0" indent="0">
              <a:buNone/>
            </a:pPr>
            <a:endParaRPr lang="fr-FR" sz="4000" dirty="0"/>
          </a:p>
        </p:txBody>
      </p:sp>
      <p:sp>
        <p:nvSpPr>
          <p:cNvPr id="4" name="Espace réservé du numéro de diapositive 3">
            <a:extLst>
              <a:ext uri="{FF2B5EF4-FFF2-40B4-BE49-F238E27FC236}">
                <a16:creationId xmlns:a16="http://schemas.microsoft.com/office/drawing/2014/main" id="{591E8ABD-87F6-460C-8309-063EBC37BCBD}"/>
              </a:ext>
            </a:extLst>
          </p:cNvPr>
          <p:cNvSpPr>
            <a:spLocks noGrp="1"/>
          </p:cNvSpPr>
          <p:nvPr>
            <p:ph type="sldNum" sz="quarter" idx="12"/>
          </p:nvPr>
        </p:nvSpPr>
        <p:spPr/>
        <p:txBody>
          <a:bodyPr/>
          <a:lstStyle/>
          <a:p>
            <a:fld id="{B79E4878-4BCB-449E-94CF-AE2A0F6BB533}" type="slidenum">
              <a:rPr lang="fr-FR" smtClean="0"/>
              <a:t>24</a:t>
            </a:fld>
            <a:endParaRPr lang="fr-FR"/>
          </a:p>
        </p:txBody>
      </p:sp>
    </p:spTree>
    <p:extLst>
      <p:ext uri="{BB962C8B-B14F-4D97-AF65-F5344CB8AC3E}">
        <p14:creationId xmlns:p14="http://schemas.microsoft.com/office/powerpoint/2010/main" val="9144265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A5B4632-C963-4296-86F0-79AA9EA5A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8328" y="303591"/>
            <a:ext cx="3657600"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p:cNvSpPr>
            <a:spLocks noGrp="1"/>
          </p:cNvSpPr>
          <p:nvPr>
            <p:ph type="title"/>
          </p:nvPr>
        </p:nvSpPr>
        <p:spPr>
          <a:xfrm>
            <a:off x="594360" y="637125"/>
            <a:ext cx="3163448" cy="5256371"/>
          </a:xfrm>
        </p:spPr>
        <p:txBody>
          <a:bodyPr>
            <a:normAutofit/>
          </a:bodyPr>
          <a:lstStyle/>
          <a:p>
            <a:r>
              <a:rPr lang="en-US" dirty="0"/>
              <a:t>What is JSON Web Token?</a:t>
            </a:r>
          </a:p>
        </p:txBody>
      </p:sp>
      <p:graphicFrame>
        <p:nvGraphicFramePr>
          <p:cNvPr id="5" name="Espace réservé du contenu 2">
            <a:extLst>
              <a:ext uri="{FF2B5EF4-FFF2-40B4-BE49-F238E27FC236}">
                <a16:creationId xmlns:a16="http://schemas.microsoft.com/office/drawing/2014/main" id="{3E7EE031-10DB-43EF-99C8-959814771783}"/>
              </a:ext>
            </a:extLst>
          </p:cNvPr>
          <p:cNvGraphicFramePr>
            <a:graphicFrameLocks noGrp="1"/>
          </p:cNvGraphicFramePr>
          <p:nvPr>
            <p:ph idx="1"/>
            <p:extLst>
              <p:ext uri="{D42A27DB-BD31-4B8C-83A1-F6EECF244321}">
                <p14:modId xmlns:p14="http://schemas.microsoft.com/office/powerpoint/2010/main" val="4284415534"/>
              </p:ext>
            </p:extLst>
          </p:nvPr>
        </p:nvGraphicFramePr>
        <p:xfrm>
          <a:off x="4515633" y="303591"/>
          <a:ext cx="7240043" cy="58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73677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36001" y="145774"/>
            <a:ext cx="10515600" cy="1325563"/>
          </a:xfrm>
        </p:spPr>
        <p:txBody>
          <a:bodyPr/>
          <a:lstStyle/>
          <a:p>
            <a:r>
              <a:rPr lang="en-US" dirty="0"/>
              <a:t>How do JSON Web Tokens are used?</a:t>
            </a:r>
          </a:p>
        </p:txBody>
      </p:sp>
      <p:pic>
        <p:nvPicPr>
          <p:cNvPr id="34818" name="Picture 2" descr="How does a JSON Web Token works"/>
          <p:cNvPicPr>
            <a:picLocks noChangeAspect="1" noChangeArrowheads="1"/>
          </p:cNvPicPr>
          <p:nvPr/>
        </p:nvPicPr>
        <p:blipFill rotWithShape="1">
          <a:blip r:embed="rId2">
            <a:extLst>
              <a:ext uri="{28A0092B-C50C-407E-A947-70E740481C1C}">
                <a14:useLocalDpi xmlns:a14="http://schemas.microsoft.com/office/drawing/2010/main" val="0"/>
              </a:ext>
            </a:extLst>
          </a:blip>
          <a:srcRect l="3550" t="5498" r="4170" b="8031"/>
          <a:stretch/>
        </p:blipFill>
        <p:spPr bwMode="auto">
          <a:xfrm>
            <a:off x="236001" y="1842052"/>
            <a:ext cx="6734623" cy="3538331"/>
          </a:xfrm>
          <a:prstGeom prst="rect">
            <a:avLst/>
          </a:prstGeom>
          <a:noFill/>
          <a:extLst>
            <a:ext uri="{909E8E84-426E-40DD-AFC4-6F175D3DCCD1}">
              <a14:hiddenFill xmlns:a14="http://schemas.microsoft.com/office/drawing/2010/main">
                <a:solidFill>
                  <a:srgbClr val="FFFFFF"/>
                </a:solidFill>
              </a14:hiddenFill>
            </a:ext>
          </a:extLst>
        </p:spPr>
      </p:pic>
      <p:sp>
        <p:nvSpPr>
          <p:cNvPr id="12" name="Espace réservé du contenu 2"/>
          <p:cNvSpPr txBox="1">
            <a:spLocks/>
          </p:cNvSpPr>
          <p:nvPr/>
        </p:nvSpPr>
        <p:spPr>
          <a:xfrm>
            <a:off x="7430491" y="1285806"/>
            <a:ext cx="4658140" cy="49960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The  Authorization: </a:t>
            </a:r>
            <a:r>
              <a:rPr lang="en-US" dirty="0">
                <a:solidFill>
                  <a:srgbClr val="0070C0"/>
                </a:solidFill>
              </a:rPr>
              <a:t>&lt;type&gt; &lt;credentials&gt;</a:t>
            </a:r>
            <a:r>
              <a:rPr lang="en-US" dirty="0"/>
              <a:t> pattern was introduced by the W3C in HTTP 1.0, and has been reused in many places since. Many web servers support multiple methods of authorization. In those cases sending just the token isn't sufficient.</a:t>
            </a:r>
          </a:p>
        </p:txBody>
      </p:sp>
      <p:pic>
        <p:nvPicPr>
          <p:cNvPr id="11" name="Image 10"/>
          <p:cNvPicPr>
            <a:picLocks noChangeAspect="1"/>
          </p:cNvPicPr>
          <p:nvPr/>
        </p:nvPicPr>
        <p:blipFill>
          <a:blip r:embed="rId3"/>
          <a:stretch>
            <a:fillRect/>
          </a:stretch>
        </p:blipFill>
        <p:spPr>
          <a:xfrm>
            <a:off x="7430491" y="5247861"/>
            <a:ext cx="4198274" cy="941250"/>
          </a:xfrm>
          <a:prstGeom prst="rect">
            <a:avLst/>
          </a:prstGeom>
        </p:spPr>
      </p:pic>
      <p:pic>
        <p:nvPicPr>
          <p:cNvPr id="15" name="Image 14"/>
          <p:cNvPicPr>
            <a:picLocks noChangeAspect="1"/>
          </p:cNvPicPr>
          <p:nvPr/>
        </p:nvPicPr>
        <p:blipFill>
          <a:blip r:embed="rId4"/>
          <a:stretch>
            <a:fillRect/>
          </a:stretch>
        </p:blipFill>
        <p:spPr>
          <a:xfrm>
            <a:off x="7188364" y="1471337"/>
            <a:ext cx="24386" cy="5096698"/>
          </a:xfrm>
          <a:prstGeom prst="rect">
            <a:avLst/>
          </a:prstGeom>
        </p:spPr>
      </p:pic>
      <p:sp>
        <p:nvSpPr>
          <p:cNvPr id="3" name="Rectangle 2">
            <a:extLst>
              <a:ext uri="{FF2B5EF4-FFF2-40B4-BE49-F238E27FC236}">
                <a16:creationId xmlns:a16="http://schemas.microsoft.com/office/drawing/2014/main" id="{D4A73686-3BF1-4D04-8F9D-590EE2500907}"/>
              </a:ext>
            </a:extLst>
          </p:cNvPr>
          <p:cNvSpPr/>
          <p:nvPr/>
        </p:nvSpPr>
        <p:spPr>
          <a:xfrm>
            <a:off x="0" y="6488668"/>
            <a:ext cx="1898597" cy="369332"/>
          </a:xfrm>
          <a:prstGeom prst="rect">
            <a:avLst/>
          </a:prstGeom>
        </p:spPr>
        <p:txBody>
          <a:bodyPr wrap="none">
            <a:spAutoFit/>
          </a:bodyPr>
          <a:lstStyle/>
          <a:p>
            <a:pPr lvl="1" algn="ctr"/>
            <a:r>
              <a:rPr lang="en-US" dirty="0">
                <a:hlinkClick r:id="rId5"/>
              </a:rPr>
              <a:t>https://jwt.io</a:t>
            </a:r>
            <a:endParaRPr lang="en-US" dirty="0"/>
          </a:p>
        </p:txBody>
      </p:sp>
    </p:spTree>
    <p:extLst>
      <p:ext uri="{BB962C8B-B14F-4D97-AF65-F5344CB8AC3E}">
        <p14:creationId xmlns:p14="http://schemas.microsoft.com/office/powerpoint/2010/main" val="35903048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5BBD9DAE-FE79-44AE-8CFB-A1570287CBF5}"/>
              </a:ext>
            </a:extLst>
          </p:cNvPr>
          <p:cNvSpPr>
            <a:spLocks noGrp="1"/>
          </p:cNvSpPr>
          <p:nvPr>
            <p:ph type="sldNum" sz="quarter" idx="12"/>
          </p:nvPr>
        </p:nvSpPr>
        <p:spPr>
          <a:xfrm>
            <a:off x="9321799" y="6436337"/>
            <a:ext cx="2743200" cy="365125"/>
          </a:xfrm>
        </p:spPr>
        <p:txBody>
          <a:bodyPr/>
          <a:lstStyle/>
          <a:p>
            <a:fld id="{B79E4878-4BCB-449E-94CF-AE2A0F6BB533}" type="slidenum">
              <a:rPr lang="fr-FR" smtClean="0"/>
              <a:t>27</a:t>
            </a:fld>
            <a:endParaRPr lang="fr-FR" dirty="0"/>
          </a:p>
        </p:txBody>
      </p:sp>
      <p:cxnSp>
        <p:nvCxnSpPr>
          <p:cNvPr id="7" name="Connecteur droit 6">
            <a:extLst>
              <a:ext uri="{FF2B5EF4-FFF2-40B4-BE49-F238E27FC236}">
                <a16:creationId xmlns:a16="http://schemas.microsoft.com/office/drawing/2014/main" id="{4A2C7D8F-F8C0-4716-9DDC-6D70B5506845}"/>
              </a:ext>
            </a:extLst>
          </p:cNvPr>
          <p:cNvCxnSpPr>
            <a:cxnSpLocks/>
          </p:cNvCxnSpPr>
          <p:nvPr/>
        </p:nvCxnSpPr>
        <p:spPr>
          <a:xfrm flipH="1">
            <a:off x="3112656" y="2035941"/>
            <a:ext cx="6308435"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78CFE3D6-93D0-4A84-B552-820E35600B99}"/>
              </a:ext>
            </a:extLst>
          </p:cNvPr>
          <p:cNvSpPr txBox="1"/>
          <p:nvPr/>
        </p:nvSpPr>
        <p:spPr>
          <a:xfrm>
            <a:off x="3029527" y="1252358"/>
            <a:ext cx="3588868" cy="646331"/>
          </a:xfrm>
          <a:prstGeom prst="rect">
            <a:avLst/>
          </a:prstGeom>
          <a:noFill/>
        </p:spPr>
        <p:txBody>
          <a:bodyPr wrap="none" rtlCol="0">
            <a:spAutoFit/>
          </a:bodyPr>
          <a:lstStyle/>
          <a:p>
            <a:r>
              <a:rPr lang="fr-FR" b="1" i="1" dirty="0">
                <a:solidFill>
                  <a:schemeClr val="accent1">
                    <a:lumMod val="75000"/>
                  </a:schemeClr>
                </a:solidFill>
              </a:rPr>
              <a:t>POST</a:t>
            </a:r>
            <a:r>
              <a:rPr lang="fr-FR" i="1" dirty="0">
                <a:solidFill>
                  <a:schemeClr val="accent1">
                    <a:lumMod val="75000"/>
                  </a:schemeClr>
                </a:solidFill>
              </a:rPr>
              <a:t> http://monapi/login  HTTP/1.1</a:t>
            </a:r>
            <a:br>
              <a:rPr lang="fr-FR" i="1" dirty="0">
                <a:solidFill>
                  <a:schemeClr val="accent1">
                    <a:lumMod val="75000"/>
                  </a:schemeClr>
                </a:solidFill>
              </a:rPr>
            </a:br>
            <a:r>
              <a:rPr lang="fr-FR" i="1" dirty="0" err="1">
                <a:solidFill>
                  <a:schemeClr val="accent1">
                    <a:lumMod val="75000"/>
                  </a:schemeClr>
                </a:solidFill>
              </a:rPr>
              <a:t>with</a:t>
            </a:r>
            <a:r>
              <a:rPr lang="fr-FR" i="1" dirty="0">
                <a:solidFill>
                  <a:schemeClr val="accent1">
                    <a:lumMod val="75000"/>
                  </a:schemeClr>
                </a:solidFill>
              </a:rPr>
              <a:t> </a:t>
            </a:r>
            <a:r>
              <a:rPr lang="fr-FR" i="1" dirty="0" err="1">
                <a:solidFill>
                  <a:schemeClr val="accent1">
                    <a:lumMod val="75000"/>
                  </a:schemeClr>
                </a:solidFill>
              </a:rPr>
              <a:t>username</a:t>
            </a:r>
            <a:r>
              <a:rPr lang="fr-FR" i="1" dirty="0">
                <a:solidFill>
                  <a:schemeClr val="accent1">
                    <a:lumMod val="75000"/>
                  </a:schemeClr>
                </a:solidFill>
              </a:rPr>
              <a:t> and </a:t>
            </a:r>
            <a:r>
              <a:rPr lang="fr-FR" i="1" dirty="0" err="1">
                <a:solidFill>
                  <a:schemeClr val="accent1">
                    <a:lumMod val="75000"/>
                  </a:schemeClr>
                </a:solidFill>
              </a:rPr>
              <a:t>password</a:t>
            </a:r>
            <a:endParaRPr lang="fr-FR" i="1" dirty="0">
              <a:solidFill>
                <a:schemeClr val="accent1">
                  <a:lumMod val="75000"/>
                </a:schemeClr>
              </a:solidFill>
            </a:endParaRPr>
          </a:p>
        </p:txBody>
      </p:sp>
      <p:cxnSp>
        <p:nvCxnSpPr>
          <p:cNvPr id="12" name="Connecteur droit 11">
            <a:extLst>
              <a:ext uri="{FF2B5EF4-FFF2-40B4-BE49-F238E27FC236}">
                <a16:creationId xmlns:a16="http://schemas.microsoft.com/office/drawing/2014/main" id="{4C9CC011-6FDD-42B0-B0CA-FA6A5D79F81C}"/>
              </a:ext>
            </a:extLst>
          </p:cNvPr>
          <p:cNvCxnSpPr>
            <a:cxnSpLocks/>
          </p:cNvCxnSpPr>
          <p:nvPr/>
        </p:nvCxnSpPr>
        <p:spPr>
          <a:xfrm>
            <a:off x="2993975" y="2702590"/>
            <a:ext cx="6327824"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sp>
        <p:nvSpPr>
          <p:cNvPr id="16" name="ZoneTexte 15">
            <a:extLst>
              <a:ext uri="{FF2B5EF4-FFF2-40B4-BE49-F238E27FC236}">
                <a16:creationId xmlns:a16="http://schemas.microsoft.com/office/drawing/2014/main" id="{BF11BFB3-D18B-4628-B1B8-8D000EE2467B}"/>
              </a:ext>
            </a:extLst>
          </p:cNvPr>
          <p:cNvSpPr txBox="1"/>
          <p:nvPr/>
        </p:nvSpPr>
        <p:spPr>
          <a:xfrm>
            <a:off x="82269" y="5895821"/>
            <a:ext cx="1764650" cy="523220"/>
          </a:xfrm>
          <a:prstGeom prst="rect">
            <a:avLst/>
          </a:prstGeom>
          <a:noFill/>
        </p:spPr>
        <p:txBody>
          <a:bodyPr wrap="none" rtlCol="0">
            <a:spAutoFit/>
          </a:bodyPr>
          <a:lstStyle/>
          <a:p>
            <a:r>
              <a:rPr lang="fr-FR" sz="2800" dirty="0">
                <a:solidFill>
                  <a:schemeClr val="accent5">
                    <a:lumMod val="50000"/>
                  </a:schemeClr>
                </a:solidFill>
              </a:rPr>
              <a:t>Navigateur</a:t>
            </a:r>
          </a:p>
        </p:txBody>
      </p:sp>
      <p:cxnSp>
        <p:nvCxnSpPr>
          <p:cNvPr id="20" name="Connecteur droit 19">
            <a:extLst>
              <a:ext uri="{FF2B5EF4-FFF2-40B4-BE49-F238E27FC236}">
                <a16:creationId xmlns:a16="http://schemas.microsoft.com/office/drawing/2014/main" id="{04F7484C-8A4A-41F4-BBB7-546FDF6729E1}"/>
              </a:ext>
            </a:extLst>
          </p:cNvPr>
          <p:cNvCxnSpPr>
            <a:cxnSpLocks/>
          </p:cNvCxnSpPr>
          <p:nvPr/>
        </p:nvCxnSpPr>
        <p:spPr>
          <a:xfrm flipH="1">
            <a:off x="3112656" y="4999328"/>
            <a:ext cx="6400799" cy="0"/>
          </a:xfrm>
          <a:prstGeom prst="line">
            <a:avLst/>
          </a:prstGeom>
          <a:ln w="50800">
            <a:solidFill>
              <a:schemeClr val="accent1">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cxnSp>
        <p:nvCxnSpPr>
          <p:cNvPr id="24" name="Connecteur droit 23">
            <a:extLst>
              <a:ext uri="{FF2B5EF4-FFF2-40B4-BE49-F238E27FC236}">
                <a16:creationId xmlns:a16="http://schemas.microsoft.com/office/drawing/2014/main" id="{68272E85-494C-40F0-8B22-53067A225F26}"/>
              </a:ext>
            </a:extLst>
          </p:cNvPr>
          <p:cNvCxnSpPr>
            <a:cxnSpLocks/>
          </p:cNvCxnSpPr>
          <p:nvPr/>
        </p:nvCxnSpPr>
        <p:spPr>
          <a:xfrm>
            <a:off x="3029527" y="5656481"/>
            <a:ext cx="6391564" cy="0"/>
          </a:xfrm>
          <a:prstGeom prst="line">
            <a:avLst/>
          </a:prstGeom>
          <a:ln w="50800">
            <a:solidFill>
              <a:schemeClr val="accent6">
                <a:lumMod val="50000"/>
              </a:schemeClr>
            </a:solidFill>
            <a:headEnd type="triangle"/>
            <a:tailEnd type="oval"/>
          </a:ln>
        </p:spPr>
        <p:style>
          <a:lnRef idx="1">
            <a:schemeClr val="accent1"/>
          </a:lnRef>
          <a:fillRef idx="0">
            <a:schemeClr val="accent1"/>
          </a:fillRef>
          <a:effectRef idx="0">
            <a:schemeClr val="accent1"/>
          </a:effectRef>
          <a:fontRef idx="minor">
            <a:schemeClr val="tx1"/>
          </a:fontRef>
        </p:style>
      </p:cxnSp>
      <p:pic>
        <p:nvPicPr>
          <p:cNvPr id="21" name="Image 20">
            <a:extLst>
              <a:ext uri="{FF2B5EF4-FFF2-40B4-BE49-F238E27FC236}">
                <a16:creationId xmlns:a16="http://schemas.microsoft.com/office/drawing/2014/main" id="{778195B7-E89C-4CF7-BB57-4BF6E2679FB6}"/>
              </a:ext>
            </a:extLst>
          </p:cNvPr>
          <p:cNvPicPr>
            <a:picLocks noChangeAspect="1"/>
          </p:cNvPicPr>
          <p:nvPr/>
        </p:nvPicPr>
        <p:blipFill>
          <a:blip r:embed="rId2"/>
          <a:stretch>
            <a:fillRect/>
          </a:stretch>
        </p:blipFill>
        <p:spPr>
          <a:xfrm>
            <a:off x="-1550757" y="1603884"/>
            <a:ext cx="4280063" cy="4036438"/>
          </a:xfrm>
          <a:prstGeom prst="rect">
            <a:avLst/>
          </a:prstGeom>
        </p:spPr>
      </p:pic>
      <p:pic>
        <p:nvPicPr>
          <p:cNvPr id="22" name="Picture 4" descr="Résultat de recherche d'images pour &quot;image serveur&quot;">
            <a:extLst>
              <a:ext uri="{FF2B5EF4-FFF2-40B4-BE49-F238E27FC236}">
                <a16:creationId xmlns:a16="http://schemas.microsoft.com/office/drawing/2014/main" id="{0160B37E-4BEF-4D72-B3EA-B90304429781}"/>
              </a:ext>
            </a:extLst>
          </p:cNvPr>
          <p:cNvPicPr>
            <a:picLocks noChangeAspect="1" noChangeArrowheads="1"/>
          </p:cNvPicPr>
          <p:nvPr/>
        </p:nvPicPr>
        <p:blipFill rotWithShape="1">
          <a:blip r:embed="rId3">
            <a:alphaModFix amt="20000"/>
            <a:extLst>
              <a:ext uri="{28A0092B-C50C-407E-A947-70E740481C1C}">
                <a14:useLocalDpi xmlns:a14="http://schemas.microsoft.com/office/drawing/2010/main" val="0"/>
              </a:ext>
            </a:extLst>
          </a:blip>
          <a:srcRect l="19856" t="5183" r="13567" b="12643"/>
          <a:stretch/>
        </p:blipFill>
        <p:spPr bwMode="auto">
          <a:xfrm>
            <a:off x="9919358" y="1195452"/>
            <a:ext cx="3808160" cy="4700370"/>
          </a:xfrm>
          <a:prstGeom prst="rect">
            <a:avLst/>
          </a:prstGeom>
          <a:noFill/>
          <a:effectLst>
            <a:outerShdw blurRad="50800" dir="5400000" algn="ctr" rotWithShape="0">
              <a:srgbClr val="000000"/>
            </a:outerShdw>
          </a:effectLst>
          <a:extLst>
            <a:ext uri="{909E8E84-426E-40DD-AFC4-6F175D3DCCD1}">
              <a14:hiddenFill xmlns:a14="http://schemas.microsoft.com/office/drawing/2010/main">
                <a:solidFill>
                  <a:srgbClr val="FFFFFF"/>
                </a:solidFill>
              </a14:hiddenFill>
            </a:ext>
          </a:extLst>
        </p:spPr>
      </p:pic>
      <p:sp>
        <p:nvSpPr>
          <p:cNvPr id="19" name="ZoneTexte 18">
            <a:extLst>
              <a:ext uri="{FF2B5EF4-FFF2-40B4-BE49-F238E27FC236}">
                <a16:creationId xmlns:a16="http://schemas.microsoft.com/office/drawing/2014/main" id="{3ABE179E-7CE5-4733-B2A4-6C36FEC79A96}"/>
              </a:ext>
            </a:extLst>
          </p:cNvPr>
          <p:cNvSpPr txBox="1"/>
          <p:nvPr/>
        </p:nvSpPr>
        <p:spPr>
          <a:xfrm>
            <a:off x="10647450" y="5876487"/>
            <a:ext cx="1306576" cy="523220"/>
          </a:xfrm>
          <a:prstGeom prst="rect">
            <a:avLst/>
          </a:prstGeom>
          <a:noFill/>
        </p:spPr>
        <p:txBody>
          <a:bodyPr wrap="none" rtlCol="0">
            <a:spAutoFit/>
          </a:bodyPr>
          <a:lstStyle/>
          <a:p>
            <a:r>
              <a:rPr lang="fr-FR" sz="2800" dirty="0">
                <a:solidFill>
                  <a:schemeClr val="accent6">
                    <a:lumMod val="50000"/>
                  </a:schemeClr>
                </a:solidFill>
              </a:rPr>
              <a:t>Serveur</a:t>
            </a:r>
          </a:p>
        </p:txBody>
      </p:sp>
      <p:sp>
        <p:nvSpPr>
          <p:cNvPr id="32" name="ZoneTexte 31">
            <a:extLst>
              <a:ext uri="{FF2B5EF4-FFF2-40B4-BE49-F238E27FC236}">
                <a16:creationId xmlns:a16="http://schemas.microsoft.com/office/drawing/2014/main" id="{BA126E79-4E1E-4CDC-8DAB-0E8A57A379B5}"/>
              </a:ext>
            </a:extLst>
          </p:cNvPr>
          <p:cNvSpPr txBox="1"/>
          <p:nvPr/>
        </p:nvSpPr>
        <p:spPr>
          <a:xfrm>
            <a:off x="3029527" y="4224658"/>
            <a:ext cx="3723648" cy="646331"/>
          </a:xfrm>
          <a:prstGeom prst="rect">
            <a:avLst/>
          </a:prstGeom>
          <a:noFill/>
        </p:spPr>
        <p:txBody>
          <a:bodyPr wrap="none" rtlCol="0">
            <a:spAutoFit/>
          </a:bodyPr>
          <a:lstStyle/>
          <a:p>
            <a:r>
              <a:rPr lang="fr-FR" b="1" i="1" dirty="0">
                <a:solidFill>
                  <a:schemeClr val="accent1">
                    <a:lumMod val="75000"/>
                  </a:schemeClr>
                </a:solidFill>
              </a:rPr>
              <a:t>POST</a:t>
            </a:r>
            <a:r>
              <a:rPr lang="fr-FR" i="1" dirty="0">
                <a:solidFill>
                  <a:schemeClr val="accent1">
                    <a:lumMod val="75000"/>
                  </a:schemeClr>
                </a:solidFill>
              </a:rPr>
              <a:t> http://monapi/doc  HTTP/1.1</a:t>
            </a:r>
          </a:p>
          <a:p>
            <a:r>
              <a:rPr lang="fr-FR" b="1" i="1" dirty="0">
                <a:solidFill>
                  <a:schemeClr val="accent2">
                    <a:lumMod val="75000"/>
                  </a:schemeClr>
                </a:solidFill>
              </a:rPr>
              <a:t>Autorisation: </a:t>
            </a:r>
            <a:r>
              <a:rPr lang="fr-FR" b="1" i="1" dirty="0" err="1">
                <a:solidFill>
                  <a:schemeClr val="accent2">
                    <a:lumMod val="75000"/>
                  </a:schemeClr>
                </a:solidFill>
              </a:rPr>
              <a:t>Bearer</a:t>
            </a:r>
            <a:r>
              <a:rPr lang="fr-FR" b="1" i="1" dirty="0">
                <a:solidFill>
                  <a:schemeClr val="accent2">
                    <a:lumMod val="75000"/>
                  </a:schemeClr>
                </a:solidFill>
              </a:rPr>
              <a:t> AMH.DON.QTW</a:t>
            </a:r>
          </a:p>
        </p:txBody>
      </p:sp>
      <p:sp>
        <p:nvSpPr>
          <p:cNvPr id="33" name="ZoneTexte 32">
            <a:extLst>
              <a:ext uri="{FF2B5EF4-FFF2-40B4-BE49-F238E27FC236}">
                <a16:creationId xmlns:a16="http://schemas.microsoft.com/office/drawing/2014/main" id="{C95EA7E2-0EC5-4071-92E1-F94F0B00CF98}"/>
              </a:ext>
            </a:extLst>
          </p:cNvPr>
          <p:cNvSpPr txBox="1"/>
          <p:nvPr/>
        </p:nvSpPr>
        <p:spPr>
          <a:xfrm>
            <a:off x="4604610" y="5698706"/>
            <a:ext cx="5467360" cy="923330"/>
          </a:xfrm>
          <a:prstGeom prst="rect">
            <a:avLst/>
          </a:prstGeom>
          <a:noFill/>
        </p:spPr>
        <p:txBody>
          <a:bodyPr wrap="square" rtlCol="0">
            <a:spAutoFit/>
          </a:bodyPr>
          <a:lstStyle/>
          <a:p>
            <a:r>
              <a:rPr lang="fr-FR" i="1" dirty="0">
                <a:solidFill>
                  <a:schemeClr val="accent6">
                    <a:lumMod val="50000"/>
                  </a:schemeClr>
                </a:solidFill>
              </a:rPr>
              <a:t>HTTP/1.1 200 OK</a:t>
            </a:r>
            <a:br>
              <a:rPr lang="fr-FR" i="1" dirty="0">
                <a:solidFill>
                  <a:schemeClr val="accent6">
                    <a:lumMod val="50000"/>
                  </a:schemeClr>
                </a:solidFill>
              </a:rPr>
            </a:br>
            <a:r>
              <a:rPr lang="fr-FR" i="1" dirty="0">
                <a:solidFill>
                  <a:schemeClr val="accent6">
                    <a:lumMod val="50000"/>
                  </a:schemeClr>
                </a:solidFill>
              </a:rPr>
              <a:t>Access-Control-</a:t>
            </a:r>
            <a:r>
              <a:rPr lang="fr-FR" i="1" dirty="0" err="1">
                <a:solidFill>
                  <a:schemeClr val="accent6">
                    <a:lumMod val="50000"/>
                  </a:schemeClr>
                </a:solidFill>
              </a:rPr>
              <a:t>Allow</a:t>
            </a:r>
            <a:r>
              <a:rPr lang="fr-FR" i="1" dirty="0">
                <a:solidFill>
                  <a:schemeClr val="accent6">
                    <a:lumMod val="50000"/>
                  </a:schemeClr>
                </a:solidFill>
              </a:rPr>
              <a:t>-Origin: </a:t>
            </a:r>
            <a:r>
              <a:rPr lang="fr-FR" i="1" dirty="0">
                <a:solidFill>
                  <a:schemeClr val="accent6">
                    <a:lumMod val="50000"/>
                  </a:schemeClr>
                </a:solidFill>
                <a:hlinkClick r:id="rId4"/>
              </a:rPr>
              <a:t>https://api.bworld.fr</a:t>
            </a:r>
            <a:br>
              <a:rPr lang="fr-FR" i="1" dirty="0">
                <a:solidFill>
                  <a:schemeClr val="accent6">
                    <a:lumMod val="50000"/>
                  </a:schemeClr>
                </a:solidFill>
              </a:rPr>
            </a:br>
            <a:r>
              <a:rPr lang="fr-FR" b="1" i="1" dirty="0">
                <a:solidFill>
                  <a:schemeClr val="accent2">
                    <a:lumMod val="75000"/>
                  </a:schemeClr>
                </a:solidFill>
              </a:rPr>
              <a:t>Access-Control-</a:t>
            </a:r>
            <a:r>
              <a:rPr lang="fr-FR" b="1" i="1" dirty="0" err="1">
                <a:solidFill>
                  <a:schemeClr val="accent2">
                    <a:lumMod val="75000"/>
                  </a:schemeClr>
                </a:solidFill>
              </a:rPr>
              <a:t>Allow</a:t>
            </a:r>
            <a:r>
              <a:rPr lang="fr-FR" b="1" i="1" dirty="0">
                <a:solidFill>
                  <a:schemeClr val="accent2">
                    <a:lumMod val="75000"/>
                  </a:schemeClr>
                </a:solidFill>
              </a:rPr>
              <a:t>-</a:t>
            </a:r>
            <a:r>
              <a:rPr lang="fr-FR" b="1" i="1" dirty="0" err="1">
                <a:solidFill>
                  <a:schemeClr val="accent2">
                    <a:lumMod val="75000"/>
                  </a:schemeClr>
                </a:solidFill>
              </a:rPr>
              <a:t>Credentials</a:t>
            </a:r>
            <a:r>
              <a:rPr lang="fr-FR" b="1" i="1" dirty="0">
                <a:solidFill>
                  <a:schemeClr val="accent2">
                    <a:lumMod val="75000"/>
                  </a:schemeClr>
                </a:solidFill>
              </a:rPr>
              <a:t>: </a:t>
            </a:r>
            <a:r>
              <a:rPr lang="fr-FR" b="1" i="1" dirty="0" err="1">
                <a:solidFill>
                  <a:schemeClr val="accent2">
                    <a:lumMod val="75000"/>
                  </a:schemeClr>
                </a:solidFill>
              </a:rPr>
              <a:t>true</a:t>
            </a:r>
            <a:endParaRPr lang="fr-FR" b="1" i="1" dirty="0">
              <a:solidFill>
                <a:schemeClr val="accent2">
                  <a:lumMod val="75000"/>
                </a:schemeClr>
              </a:solidFill>
            </a:endParaRPr>
          </a:p>
        </p:txBody>
      </p:sp>
      <p:sp>
        <p:nvSpPr>
          <p:cNvPr id="15" name="ZoneTexte 14">
            <a:extLst>
              <a:ext uri="{FF2B5EF4-FFF2-40B4-BE49-F238E27FC236}">
                <a16:creationId xmlns:a16="http://schemas.microsoft.com/office/drawing/2014/main" id="{3B023875-EFDF-40D2-84B7-9A1577028611}"/>
              </a:ext>
            </a:extLst>
          </p:cNvPr>
          <p:cNvSpPr txBox="1"/>
          <p:nvPr/>
        </p:nvSpPr>
        <p:spPr>
          <a:xfrm>
            <a:off x="8039118" y="2821434"/>
            <a:ext cx="1651221" cy="369332"/>
          </a:xfrm>
          <a:prstGeom prst="rect">
            <a:avLst/>
          </a:prstGeom>
          <a:noFill/>
        </p:spPr>
        <p:txBody>
          <a:bodyPr wrap="none" rtlCol="0">
            <a:spAutoFit/>
          </a:bodyPr>
          <a:lstStyle/>
          <a:p>
            <a:r>
              <a:rPr lang="fr-FR" b="1" i="1" dirty="0">
                <a:solidFill>
                  <a:schemeClr val="accent6">
                    <a:lumMod val="50000"/>
                  </a:schemeClr>
                </a:solidFill>
              </a:rPr>
              <a:t>Return the JWT</a:t>
            </a:r>
            <a:endParaRPr lang="fr-FR" i="1" dirty="0">
              <a:solidFill>
                <a:schemeClr val="accent6">
                  <a:lumMod val="50000"/>
                </a:schemeClr>
              </a:solidFill>
            </a:endParaRPr>
          </a:p>
        </p:txBody>
      </p:sp>
      <p:sp>
        <p:nvSpPr>
          <p:cNvPr id="17" name="ZoneTexte 16">
            <a:extLst>
              <a:ext uri="{FF2B5EF4-FFF2-40B4-BE49-F238E27FC236}">
                <a16:creationId xmlns:a16="http://schemas.microsoft.com/office/drawing/2014/main" id="{1620C255-ECE5-485A-8CB0-512F1DA16FFB}"/>
              </a:ext>
            </a:extLst>
          </p:cNvPr>
          <p:cNvSpPr txBox="1"/>
          <p:nvPr/>
        </p:nvSpPr>
        <p:spPr>
          <a:xfrm>
            <a:off x="10071970" y="2190851"/>
            <a:ext cx="1636538" cy="369332"/>
          </a:xfrm>
          <a:prstGeom prst="rect">
            <a:avLst/>
          </a:prstGeom>
          <a:noFill/>
        </p:spPr>
        <p:txBody>
          <a:bodyPr wrap="none" rtlCol="0">
            <a:spAutoFit/>
          </a:bodyPr>
          <a:lstStyle/>
          <a:p>
            <a:r>
              <a:rPr lang="fr-FR" b="1" i="1" dirty="0" err="1">
                <a:solidFill>
                  <a:schemeClr val="accent6">
                    <a:lumMod val="50000"/>
                  </a:schemeClr>
                </a:solidFill>
              </a:rPr>
              <a:t>Create</a:t>
            </a:r>
            <a:r>
              <a:rPr lang="fr-FR" b="1" i="1" dirty="0">
                <a:solidFill>
                  <a:schemeClr val="accent6">
                    <a:lumMod val="50000"/>
                  </a:schemeClr>
                </a:solidFill>
              </a:rPr>
              <a:t> the JWT</a:t>
            </a:r>
            <a:endParaRPr lang="fr-FR" i="1" dirty="0">
              <a:solidFill>
                <a:schemeClr val="accent6">
                  <a:lumMod val="50000"/>
                </a:schemeClr>
              </a:solidFill>
            </a:endParaRPr>
          </a:p>
        </p:txBody>
      </p:sp>
      <p:sp>
        <p:nvSpPr>
          <p:cNvPr id="18" name="ZoneTexte 17">
            <a:extLst>
              <a:ext uri="{FF2B5EF4-FFF2-40B4-BE49-F238E27FC236}">
                <a16:creationId xmlns:a16="http://schemas.microsoft.com/office/drawing/2014/main" id="{05697FE3-E28C-4E58-8E5A-6E07E0EB1833}"/>
              </a:ext>
            </a:extLst>
          </p:cNvPr>
          <p:cNvSpPr txBox="1"/>
          <p:nvPr/>
        </p:nvSpPr>
        <p:spPr>
          <a:xfrm>
            <a:off x="10013512" y="4870989"/>
            <a:ext cx="2379593" cy="923330"/>
          </a:xfrm>
          <a:prstGeom prst="rect">
            <a:avLst/>
          </a:prstGeom>
          <a:noFill/>
        </p:spPr>
        <p:txBody>
          <a:bodyPr wrap="square" rtlCol="0">
            <a:spAutoFit/>
          </a:bodyPr>
          <a:lstStyle/>
          <a:p>
            <a:r>
              <a:rPr lang="fr-FR" b="1" i="1" dirty="0">
                <a:solidFill>
                  <a:schemeClr val="accent6">
                    <a:lumMod val="50000"/>
                  </a:schemeClr>
                </a:solidFill>
              </a:rPr>
              <a:t>Check JWT signature</a:t>
            </a:r>
            <a:br>
              <a:rPr lang="fr-FR" b="1" i="1" dirty="0">
                <a:solidFill>
                  <a:schemeClr val="accent6">
                    <a:lumMod val="50000"/>
                  </a:schemeClr>
                </a:solidFill>
              </a:rPr>
            </a:br>
            <a:r>
              <a:rPr lang="fr-FR" b="1" i="1" dirty="0">
                <a:solidFill>
                  <a:schemeClr val="accent6">
                    <a:lumMod val="50000"/>
                  </a:schemeClr>
                </a:solidFill>
              </a:rPr>
              <a:t>GET User information </a:t>
            </a:r>
            <a:r>
              <a:rPr lang="fr-FR" b="1" i="1" dirty="0" err="1">
                <a:solidFill>
                  <a:schemeClr val="accent6">
                    <a:lumMod val="50000"/>
                  </a:schemeClr>
                </a:solidFill>
              </a:rPr>
              <a:t>from</a:t>
            </a:r>
            <a:r>
              <a:rPr lang="fr-FR" b="1" i="1" dirty="0">
                <a:solidFill>
                  <a:schemeClr val="accent6">
                    <a:lumMod val="50000"/>
                  </a:schemeClr>
                </a:solidFill>
              </a:rPr>
              <a:t> the JWT</a:t>
            </a:r>
            <a:endParaRPr lang="fr-FR" i="1" dirty="0">
              <a:solidFill>
                <a:schemeClr val="accent6">
                  <a:lumMod val="50000"/>
                </a:schemeClr>
              </a:solidFill>
            </a:endParaRPr>
          </a:p>
        </p:txBody>
      </p:sp>
      <p:sp>
        <p:nvSpPr>
          <p:cNvPr id="26" name="Arc 25">
            <a:extLst>
              <a:ext uri="{FF2B5EF4-FFF2-40B4-BE49-F238E27FC236}">
                <a16:creationId xmlns:a16="http://schemas.microsoft.com/office/drawing/2014/main" id="{085CF1DB-25B4-4F50-9070-AA561F351377}"/>
              </a:ext>
            </a:extLst>
          </p:cNvPr>
          <p:cNvSpPr/>
          <p:nvPr/>
        </p:nvSpPr>
        <p:spPr>
          <a:xfrm>
            <a:off x="9160328" y="2013013"/>
            <a:ext cx="597967" cy="725008"/>
          </a:xfrm>
          <a:prstGeom prst="arc">
            <a:avLst>
              <a:gd name="adj1" fmla="val 16893589"/>
              <a:gd name="adj2" fmla="val 5586805"/>
            </a:avLst>
          </a:prstGeom>
          <a:ln w="50800">
            <a:solidFill>
              <a:schemeClr val="accent6">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31" name="Titre 1">
            <a:extLst>
              <a:ext uri="{FF2B5EF4-FFF2-40B4-BE49-F238E27FC236}">
                <a16:creationId xmlns:a16="http://schemas.microsoft.com/office/drawing/2014/main" id="{3B7DD013-5AAA-4661-88A2-C2417352C2AF}"/>
              </a:ext>
            </a:extLst>
          </p:cNvPr>
          <p:cNvSpPr>
            <a:spLocks noGrp="1"/>
          </p:cNvSpPr>
          <p:nvPr>
            <p:ph type="title"/>
          </p:nvPr>
        </p:nvSpPr>
        <p:spPr>
          <a:xfrm>
            <a:off x="263710" y="-130111"/>
            <a:ext cx="10515600" cy="1325563"/>
          </a:xfrm>
        </p:spPr>
        <p:txBody>
          <a:bodyPr/>
          <a:lstStyle/>
          <a:p>
            <a:r>
              <a:rPr lang="en-US" dirty="0"/>
              <a:t>How do JSON Web Tokens are used?</a:t>
            </a:r>
          </a:p>
        </p:txBody>
      </p:sp>
      <p:sp>
        <p:nvSpPr>
          <p:cNvPr id="34" name="Arc 33">
            <a:extLst>
              <a:ext uri="{FF2B5EF4-FFF2-40B4-BE49-F238E27FC236}">
                <a16:creationId xmlns:a16="http://schemas.microsoft.com/office/drawing/2014/main" id="{777152BA-A74B-49F8-A520-00AEB56A95C7}"/>
              </a:ext>
            </a:extLst>
          </p:cNvPr>
          <p:cNvSpPr/>
          <p:nvPr/>
        </p:nvSpPr>
        <p:spPr>
          <a:xfrm>
            <a:off x="9254482" y="4986735"/>
            <a:ext cx="597967" cy="725008"/>
          </a:xfrm>
          <a:prstGeom prst="arc">
            <a:avLst>
              <a:gd name="adj1" fmla="val 16893589"/>
              <a:gd name="adj2" fmla="val 5586805"/>
            </a:avLst>
          </a:prstGeom>
          <a:ln w="50800">
            <a:solidFill>
              <a:schemeClr val="accent6">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Tree>
    <p:extLst>
      <p:ext uri="{BB962C8B-B14F-4D97-AF65-F5344CB8AC3E}">
        <p14:creationId xmlns:p14="http://schemas.microsoft.com/office/powerpoint/2010/main" val="40307743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51B89E8-F88B-40A4-A39E-3946440B1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335AE8D-B60B-4BC5-98A0-ADB3712C8D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8" y="0"/>
            <a:ext cx="12188825" cy="4242816"/>
          </a:xfrm>
          <a:prstGeom prst="rect">
            <a:avLst/>
          </a:prstGeom>
          <a:solidFill>
            <a:srgbClr val="2E51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2" name="Titre 1">
            <a:extLst>
              <a:ext uri="{FF2B5EF4-FFF2-40B4-BE49-F238E27FC236}">
                <a16:creationId xmlns:a16="http://schemas.microsoft.com/office/drawing/2014/main" id="{79DAB319-1B61-450A-ABC0-13FB0A987E92}"/>
              </a:ext>
            </a:extLst>
          </p:cNvPr>
          <p:cNvSpPr>
            <a:spLocks noGrp="1"/>
          </p:cNvSpPr>
          <p:nvPr>
            <p:ph type="title"/>
          </p:nvPr>
        </p:nvSpPr>
        <p:spPr>
          <a:xfrm>
            <a:off x="962563" y="501649"/>
            <a:ext cx="10266875" cy="954625"/>
          </a:xfrm>
        </p:spPr>
        <p:txBody>
          <a:bodyPr>
            <a:normAutofit/>
          </a:bodyPr>
          <a:lstStyle/>
          <a:p>
            <a:pPr algn="ctr"/>
            <a:endParaRPr lang="fr-FR" sz="4000">
              <a:solidFill>
                <a:srgbClr val="FFFFFF"/>
              </a:solidFill>
            </a:endParaRPr>
          </a:p>
        </p:txBody>
      </p:sp>
      <p:sp>
        <p:nvSpPr>
          <p:cNvPr id="3" name="Espace réservé du contenu 2">
            <a:extLst>
              <a:ext uri="{FF2B5EF4-FFF2-40B4-BE49-F238E27FC236}">
                <a16:creationId xmlns:a16="http://schemas.microsoft.com/office/drawing/2014/main" id="{12F17B03-CE04-4DEC-A9CB-DEDC27827ADD}"/>
              </a:ext>
            </a:extLst>
          </p:cNvPr>
          <p:cNvSpPr>
            <a:spLocks noGrp="1"/>
          </p:cNvSpPr>
          <p:nvPr>
            <p:ph idx="1"/>
          </p:nvPr>
        </p:nvSpPr>
        <p:spPr>
          <a:xfrm>
            <a:off x="1295400" y="1766888"/>
            <a:ext cx="9601200" cy="2128838"/>
          </a:xfrm>
        </p:spPr>
        <p:txBody>
          <a:bodyPr anchor="t">
            <a:normAutofit lnSpcReduction="10000"/>
          </a:bodyPr>
          <a:lstStyle/>
          <a:p>
            <a:pPr marL="0" indent="0">
              <a:buNone/>
            </a:pPr>
            <a:r>
              <a:rPr lang="en-US" sz="3200" dirty="0">
                <a:solidFill>
                  <a:srgbClr val="FFFFFF"/>
                </a:solidFill>
              </a:rPr>
              <a:t>The  Authorization: &lt;type&gt; &lt;credentials&gt; pattern was introduced by the W3C in HTTP 1.0, and has been reused in many places since. Many web servers support multiple methods of authorization. In those cases sending just the token isn't sufficient.</a:t>
            </a:r>
          </a:p>
          <a:p>
            <a:endParaRPr lang="fr-FR" sz="3200" dirty="0">
              <a:solidFill>
                <a:srgbClr val="FFFFFF"/>
              </a:solidFill>
            </a:endParaRPr>
          </a:p>
        </p:txBody>
      </p:sp>
      <p:sp>
        <p:nvSpPr>
          <p:cNvPr id="4" name="Espace réservé du numéro de diapositive 3">
            <a:extLst>
              <a:ext uri="{FF2B5EF4-FFF2-40B4-BE49-F238E27FC236}">
                <a16:creationId xmlns:a16="http://schemas.microsoft.com/office/drawing/2014/main" id="{9D268C61-78D5-4FD8-9A00-B95D5EAB85DD}"/>
              </a:ext>
            </a:extLst>
          </p:cNvPr>
          <p:cNvSpPr>
            <a:spLocks noGrp="1"/>
          </p:cNvSpPr>
          <p:nvPr>
            <p:ph type="sldNum" sz="quarter" idx="12"/>
          </p:nvPr>
        </p:nvSpPr>
        <p:spPr>
          <a:xfrm>
            <a:off x="8610600" y="6356350"/>
            <a:ext cx="2743200" cy="365125"/>
          </a:xfrm>
        </p:spPr>
        <p:txBody>
          <a:bodyPr>
            <a:normAutofit/>
          </a:bodyPr>
          <a:lstStyle/>
          <a:p>
            <a:pPr>
              <a:spcAft>
                <a:spcPts val="600"/>
              </a:spcAft>
            </a:pPr>
            <a:fld id="{B79E4878-4BCB-449E-94CF-AE2A0F6BB533}" type="slidenum">
              <a:rPr lang="fr-FR">
                <a:solidFill>
                  <a:schemeClr val="bg1">
                    <a:lumMod val="75000"/>
                    <a:lumOff val="25000"/>
                  </a:schemeClr>
                </a:solidFill>
              </a:rPr>
              <a:pPr>
                <a:spcAft>
                  <a:spcPts val="600"/>
                </a:spcAft>
              </a:pPr>
              <a:t>28</a:t>
            </a:fld>
            <a:endParaRPr lang="fr-FR" dirty="0">
              <a:solidFill>
                <a:schemeClr val="bg1">
                  <a:lumMod val="75000"/>
                  <a:lumOff val="25000"/>
                </a:schemeClr>
              </a:solidFill>
            </a:endParaRPr>
          </a:p>
        </p:txBody>
      </p:sp>
      <p:sp>
        <p:nvSpPr>
          <p:cNvPr id="5" name="Espace réservé du contenu 2">
            <a:extLst>
              <a:ext uri="{FF2B5EF4-FFF2-40B4-BE49-F238E27FC236}">
                <a16:creationId xmlns:a16="http://schemas.microsoft.com/office/drawing/2014/main" id="{15D09052-567C-4DA4-87EC-1E4A1ED0DA36}"/>
              </a:ext>
            </a:extLst>
          </p:cNvPr>
          <p:cNvSpPr txBox="1">
            <a:spLocks/>
          </p:cNvSpPr>
          <p:nvPr/>
        </p:nvSpPr>
        <p:spPr>
          <a:xfrm>
            <a:off x="7430491" y="1285806"/>
            <a:ext cx="4658140" cy="49960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7" name="Rectangle 6">
            <a:extLst>
              <a:ext uri="{FF2B5EF4-FFF2-40B4-BE49-F238E27FC236}">
                <a16:creationId xmlns:a16="http://schemas.microsoft.com/office/drawing/2014/main" id="{FBB97C6A-D75F-4F1C-BA82-864EF9DB4EED}"/>
              </a:ext>
            </a:extLst>
          </p:cNvPr>
          <p:cNvSpPr/>
          <p:nvPr/>
        </p:nvSpPr>
        <p:spPr>
          <a:xfrm>
            <a:off x="1901674" y="4990013"/>
            <a:ext cx="8994926" cy="1077218"/>
          </a:xfrm>
          <a:prstGeom prst="rect">
            <a:avLst/>
          </a:prstGeom>
          <a:solidFill>
            <a:schemeClr val="accent2">
              <a:lumMod val="75000"/>
            </a:schemeClr>
          </a:solidFill>
        </p:spPr>
        <p:txBody>
          <a:bodyPr wrap="square">
            <a:spAutoFit/>
          </a:bodyPr>
          <a:lstStyle/>
          <a:p>
            <a:r>
              <a:rPr lang="fr-FR" sz="3200" b="1" i="1" dirty="0"/>
              <a:t>Autorisation: </a:t>
            </a:r>
            <a:r>
              <a:rPr lang="fr-FR" sz="3200" b="1" i="1" dirty="0" err="1"/>
              <a:t>Bearer</a:t>
            </a:r>
            <a:r>
              <a:rPr lang="fr-FR" sz="3200" b="1" i="1" dirty="0"/>
              <a:t> AMH.DON.QTW</a:t>
            </a:r>
          </a:p>
          <a:p>
            <a:r>
              <a:rPr lang="fr-FR" sz="3200" b="1" i="1" dirty="0" err="1"/>
              <a:t>Authorization</a:t>
            </a:r>
            <a:r>
              <a:rPr lang="fr-FR" sz="3200" b="1" i="1" dirty="0"/>
              <a:t>: Basic YWxhZGRpbjpvcGVuc2VzYW1l</a:t>
            </a:r>
          </a:p>
        </p:txBody>
      </p:sp>
    </p:spTree>
    <p:extLst>
      <p:ext uri="{BB962C8B-B14F-4D97-AF65-F5344CB8AC3E}">
        <p14:creationId xmlns:p14="http://schemas.microsoft.com/office/powerpoint/2010/main" val="808356846"/>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2608" y="132521"/>
            <a:ext cx="10515600" cy="1325563"/>
          </a:xfrm>
        </p:spPr>
        <p:txBody>
          <a:bodyPr/>
          <a:lstStyle/>
          <a:p>
            <a:r>
              <a:rPr lang="en-US" dirty="0"/>
              <a:t>When should you use JSON Web Tokens?</a:t>
            </a:r>
          </a:p>
        </p:txBody>
      </p:sp>
      <p:sp>
        <p:nvSpPr>
          <p:cNvPr id="3" name="Espace réservé du contenu 2"/>
          <p:cNvSpPr>
            <a:spLocks noGrp="1"/>
          </p:cNvSpPr>
          <p:nvPr>
            <p:ph idx="1"/>
          </p:nvPr>
        </p:nvSpPr>
        <p:spPr>
          <a:xfrm>
            <a:off x="662608" y="1643270"/>
            <a:ext cx="10681253" cy="4996070"/>
          </a:xfrm>
        </p:spPr>
        <p:txBody>
          <a:bodyPr>
            <a:normAutofit lnSpcReduction="10000"/>
          </a:bodyPr>
          <a:lstStyle/>
          <a:p>
            <a:r>
              <a:rPr lang="en-US" b="1" dirty="0"/>
              <a:t>Authentication</a:t>
            </a:r>
            <a:r>
              <a:rPr lang="en-US" dirty="0"/>
              <a:t>: This is the most common scenario for using JWT. Once the user is logged in, each subsequent request will include the JWT, allowing the user to access routes, services, and resources that are permitted with that token. Single Sign On is a feature that widely uses JWT nowadays, because of its small overhead and its ability to be easily used across different domains.</a:t>
            </a:r>
          </a:p>
          <a:p>
            <a:endParaRPr lang="en-US" dirty="0"/>
          </a:p>
          <a:p>
            <a:r>
              <a:rPr lang="en-US" b="1" dirty="0"/>
              <a:t>Information Exchange</a:t>
            </a:r>
            <a:r>
              <a:rPr lang="en-US" dirty="0"/>
              <a:t>: JSON Web Tokens are a good way of securely transmitting information between parties, because as they can be signed, for example using public/private key pairs, you can be sure that the senders are who they say they are. Additionally, as the signature is calculated using the header and the payload, you can also verify that the content hasn't been tampered with.</a:t>
            </a:r>
          </a:p>
        </p:txBody>
      </p:sp>
      <p:sp>
        <p:nvSpPr>
          <p:cNvPr id="4" name="Rectangle 3">
            <a:extLst>
              <a:ext uri="{FF2B5EF4-FFF2-40B4-BE49-F238E27FC236}">
                <a16:creationId xmlns:a16="http://schemas.microsoft.com/office/drawing/2014/main" id="{29146F55-35F4-46B3-9D6F-C9A92BDB1995}"/>
              </a:ext>
            </a:extLst>
          </p:cNvPr>
          <p:cNvSpPr/>
          <p:nvPr/>
        </p:nvSpPr>
        <p:spPr>
          <a:xfrm>
            <a:off x="-493253" y="6396335"/>
            <a:ext cx="2311722" cy="461665"/>
          </a:xfrm>
          <a:prstGeom prst="rect">
            <a:avLst/>
          </a:prstGeom>
        </p:spPr>
        <p:txBody>
          <a:bodyPr wrap="none">
            <a:spAutoFit/>
          </a:bodyPr>
          <a:lstStyle/>
          <a:p>
            <a:pPr lvl="1" algn="ctr"/>
            <a:r>
              <a:rPr lang="en-US" sz="2400" dirty="0">
                <a:hlinkClick r:id="rId2"/>
              </a:rPr>
              <a:t>https://jwt.io</a:t>
            </a:r>
            <a:endParaRPr lang="en-US" sz="2400" dirty="0"/>
          </a:p>
        </p:txBody>
      </p:sp>
    </p:spTree>
    <p:extLst>
      <p:ext uri="{BB962C8B-B14F-4D97-AF65-F5344CB8AC3E}">
        <p14:creationId xmlns:p14="http://schemas.microsoft.com/office/powerpoint/2010/main" val="2238388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Sommaire</a:t>
            </a:r>
          </a:p>
        </p:txBody>
      </p:sp>
      <p:sp>
        <p:nvSpPr>
          <p:cNvPr id="3" name="Espace réservé du contenu 2"/>
          <p:cNvSpPr>
            <a:spLocks noGrp="1"/>
          </p:cNvSpPr>
          <p:nvPr>
            <p:ph idx="1"/>
          </p:nvPr>
        </p:nvSpPr>
        <p:spPr>
          <a:xfrm>
            <a:off x="838200" y="1468619"/>
            <a:ext cx="10515600" cy="5203644"/>
          </a:xfrm>
        </p:spPr>
        <p:txBody>
          <a:bodyPr>
            <a:normAutofit/>
          </a:bodyPr>
          <a:lstStyle/>
          <a:p>
            <a:pPr marL="514350" indent="-514350">
              <a:buFont typeface="+mj-lt"/>
              <a:buAutoNum type="arabicPeriod"/>
            </a:pPr>
            <a:r>
              <a:rPr lang="fr-FR" sz="3200" dirty="0">
                <a:solidFill>
                  <a:schemeClr val="tx1">
                    <a:lumMod val="95000"/>
                    <a:lumOff val="5000"/>
                  </a:schemeClr>
                </a:solidFill>
              </a:rPr>
              <a:t>HTTP/HTTPS</a:t>
            </a:r>
          </a:p>
          <a:p>
            <a:pPr marL="514350" indent="-514350">
              <a:buFont typeface="+mj-lt"/>
              <a:buAutoNum type="arabicPeriod"/>
            </a:pPr>
            <a:endParaRPr lang="fr-FR" sz="3200" dirty="0"/>
          </a:p>
          <a:p>
            <a:pPr marL="514350" indent="-514350">
              <a:buFont typeface="+mj-lt"/>
              <a:buAutoNum type="arabicPeriod"/>
            </a:pPr>
            <a:r>
              <a:rPr lang="fr-FR" sz="3200" dirty="0"/>
              <a:t>Cross Domain </a:t>
            </a:r>
            <a:r>
              <a:rPr lang="fr-FR" sz="3200" dirty="0" err="1"/>
              <a:t>Request</a:t>
            </a:r>
            <a:endParaRPr lang="fr-FR" sz="3200" dirty="0"/>
          </a:p>
          <a:p>
            <a:pPr marL="514350" indent="-514350">
              <a:buFont typeface="+mj-lt"/>
              <a:buAutoNum type="arabicPeriod"/>
            </a:pPr>
            <a:endParaRPr lang="fr-FR" sz="3200" dirty="0"/>
          </a:p>
          <a:p>
            <a:pPr marL="514350" indent="-514350">
              <a:buFont typeface="+mj-lt"/>
              <a:buAutoNum type="arabicPeriod"/>
            </a:pPr>
            <a:r>
              <a:rPr lang="en-US" dirty="0"/>
              <a:t>JWT</a:t>
            </a:r>
          </a:p>
          <a:p>
            <a:pPr marL="514350" indent="-514350">
              <a:buFont typeface="+mj-lt"/>
              <a:buAutoNum type="arabicPeriod"/>
            </a:pPr>
            <a:endParaRPr lang="en-US" sz="2800" dirty="0"/>
          </a:p>
          <a:p>
            <a:pPr marL="514350" indent="-514350">
              <a:buFont typeface="+mj-lt"/>
              <a:buAutoNum type="arabicPeriod"/>
            </a:pPr>
            <a:r>
              <a:rPr lang="fr-FR" dirty="0"/>
              <a:t>Identification / Autorisation/</a:t>
            </a:r>
            <a:r>
              <a:rPr lang="en-US" dirty="0"/>
              <a:t> </a:t>
            </a:r>
            <a:r>
              <a:rPr lang="en-US" dirty="0" err="1"/>
              <a:t>Authentification</a:t>
            </a:r>
            <a:endParaRPr lang="fr-FR" dirty="0"/>
          </a:p>
          <a:p>
            <a:pPr marL="914400" lvl="1" indent="-457200">
              <a:buFont typeface="+mj-lt"/>
              <a:buAutoNum type="arabicPeriod"/>
            </a:pPr>
            <a:r>
              <a:rPr lang="fr-FR" dirty="0"/>
              <a:t>OAUTH 2.0</a:t>
            </a:r>
          </a:p>
          <a:p>
            <a:pPr marL="914400" lvl="1" indent="-457200">
              <a:buFont typeface="+mj-lt"/>
              <a:buAutoNum type="arabicPeriod"/>
            </a:pPr>
            <a:r>
              <a:rPr lang="fr-FR" dirty="0" err="1"/>
              <a:t>OpenID</a:t>
            </a:r>
            <a:r>
              <a:rPr lang="fr-FR" dirty="0"/>
              <a:t> </a:t>
            </a:r>
            <a:r>
              <a:rPr lang="fr-FR" dirty="0" err="1"/>
              <a:t>Connect</a:t>
            </a:r>
            <a:endParaRPr lang="fr-FR" dirty="0"/>
          </a:p>
        </p:txBody>
      </p:sp>
      <p:sp>
        <p:nvSpPr>
          <p:cNvPr id="4" name="Espace réservé du numéro de diapositive 3"/>
          <p:cNvSpPr>
            <a:spLocks noGrp="1"/>
          </p:cNvSpPr>
          <p:nvPr>
            <p:ph type="sldNum" sz="quarter" idx="12"/>
          </p:nvPr>
        </p:nvSpPr>
        <p:spPr/>
        <p:txBody>
          <a:bodyPr/>
          <a:lstStyle/>
          <a:p>
            <a:fld id="{B79E4878-4BCB-449E-94CF-AE2A0F6BB533}" type="slidenum">
              <a:rPr lang="fr-FR" smtClean="0"/>
              <a:t>3</a:t>
            </a:fld>
            <a:endParaRPr lang="fr-FR"/>
          </a:p>
        </p:txBody>
      </p:sp>
    </p:spTree>
    <p:extLst>
      <p:ext uri="{BB962C8B-B14F-4D97-AF65-F5344CB8AC3E}">
        <p14:creationId xmlns:p14="http://schemas.microsoft.com/office/powerpoint/2010/main" val="23954988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2608" y="132521"/>
            <a:ext cx="10515600" cy="1325563"/>
          </a:xfrm>
        </p:spPr>
        <p:txBody>
          <a:bodyPr/>
          <a:lstStyle/>
          <a:p>
            <a:r>
              <a:rPr lang="en-US" dirty="0"/>
              <a:t>What is the JSON Web Token structure?</a:t>
            </a:r>
          </a:p>
        </p:txBody>
      </p:sp>
      <p:sp>
        <p:nvSpPr>
          <p:cNvPr id="3" name="Espace réservé du contenu 2"/>
          <p:cNvSpPr>
            <a:spLocks noGrp="1"/>
          </p:cNvSpPr>
          <p:nvPr>
            <p:ph idx="1"/>
          </p:nvPr>
        </p:nvSpPr>
        <p:spPr>
          <a:xfrm>
            <a:off x="6162261" y="1471680"/>
            <a:ext cx="5221356" cy="5386319"/>
          </a:xfrm>
        </p:spPr>
        <p:txBody>
          <a:bodyPr>
            <a:normAutofit lnSpcReduction="10000"/>
          </a:bodyPr>
          <a:lstStyle/>
          <a:p>
            <a:pPr marL="514350" indent="-514350">
              <a:buFont typeface="+mj-lt"/>
              <a:buAutoNum type="arabicPeriod"/>
            </a:pPr>
            <a:r>
              <a:rPr lang="en-US" b="1" dirty="0">
                <a:solidFill>
                  <a:srgbClr val="00B050"/>
                </a:solidFill>
              </a:rPr>
              <a:t>Header</a:t>
            </a:r>
          </a:p>
          <a:p>
            <a:pPr lvl="1"/>
            <a:r>
              <a:rPr lang="en-US" dirty="0"/>
              <a:t>The header typically consists of two parts: the type of the token, which is JWT, and the hashing algorithm being used, such as HMAC SHA256 or RSA.</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en-US" dirty="0"/>
              <a:t>Then, this JSON is </a:t>
            </a:r>
            <a:r>
              <a:rPr lang="en-US" b="1" dirty="0"/>
              <a:t>Base64Url</a:t>
            </a:r>
            <a:r>
              <a:rPr lang="en-US" dirty="0"/>
              <a:t> encoded to form the first part of the JWT.</a:t>
            </a:r>
          </a:p>
        </p:txBody>
      </p:sp>
      <p:sp>
        <p:nvSpPr>
          <p:cNvPr id="5" name="Espace réservé du contenu 2"/>
          <p:cNvSpPr txBox="1">
            <a:spLocks/>
          </p:cNvSpPr>
          <p:nvPr/>
        </p:nvSpPr>
        <p:spPr>
          <a:xfrm>
            <a:off x="563218" y="1458084"/>
            <a:ext cx="4658140" cy="49960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JSON Web Tokens consist of three parts separated by dots (.), which are:</a:t>
            </a:r>
          </a:p>
          <a:p>
            <a:endParaRPr lang="en-US" dirty="0"/>
          </a:p>
          <a:p>
            <a:pPr marL="514350" indent="-514350">
              <a:buFont typeface="+mj-lt"/>
              <a:buAutoNum type="arabicPeriod"/>
            </a:pPr>
            <a:r>
              <a:rPr lang="en-US" dirty="0">
                <a:solidFill>
                  <a:srgbClr val="00B050"/>
                </a:solidFill>
              </a:rPr>
              <a:t>Header</a:t>
            </a:r>
          </a:p>
          <a:p>
            <a:pPr marL="514350" indent="-514350">
              <a:buFont typeface="+mj-lt"/>
              <a:buAutoNum type="arabicPeriod"/>
            </a:pPr>
            <a:r>
              <a:rPr lang="en-US" dirty="0">
                <a:solidFill>
                  <a:srgbClr val="FFC000"/>
                </a:solidFill>
              </a:rPr>
              <a:t>Payload</a:t>
            </a:r>
          </a:p>
          <a:p>
            <a:pPr marL="514350" indent="-514350">
              <a:buFont typeface="+mj-lt"/>
              <a:buAutoNum type="arabicPeriod"/>
            </a:pPr>
            <a:r>
              <a:rPr lang="en-US" dirty="0">
                <a:solidFill>
                  <a:srgbClr val="0070C0"/>
                </a:solidFill>
              </a:rPr>
              <a:t>Signature</a:t>
            </a:r>
          </a:p>
          <a:p>
            <a:endParaRPr lang="en-US" dirty="0"/>
          </a:p>
          <a:p>
            <a:r>
              <a:rPr lang="en-US" dirty="0" err="1">
                <a:solidFill>
                  <a:srgbClr val="00B050"/>
                </a:solidFill>
              </a:rPr>
              <a:t>xxxxx</a:t>
            </a:r>
            <a:r>
              <a:rPr lang="en-US" dirty="0" err="1"/>
              <a:t>.</a:t>
            </a:r>
            <a:r>
              <a:rPr lang="en-US" dirty="0" err="1">
                <a:solidFill>
                  <a:srgbClr val="FFC000"/>
                </a:solidFill>
              </a:rPr>
              <a:t>yyyyy</a:t>
            </a:r>
            <a:r>
              <a:rPr lang="en-US" dirty="0" err="1"/>
              <a:t>.</a:t>
            </a:r>
            <a:r>
              <a:rPr lang="en-US" dirty="0" err="1">
                <a:solidFill>
                  <a:srgbClr val="0070C0"/>
                </a:solidFill>
              </a:rPr>
              <a:t>zzzzz</a:t>
            </a:r>
            <a:endParaRPr lang="en-US" dirty="0">
              <a:solidFill>
                <a:srgbClr val="0070C0"/>
              </a:solidFill>
            </a:endParaRPr>
          </a:p>
        </p:txBody>
      </p:sp>
      <p:pic>
        <p:nvPicPr>
          <p:cNvPr id="6" name="Image 5"/>
          <p:cNvPicPr>
            <a:picLocks noChangeAspect="1"/>
          </p:cNvPicPr>
          <p:nvPr/>
        </p:nvPicPr>
        <p:blipFill>
          <a:blip r:embed="rId2"/>
          <a:stretch>
            <a:fillRect/>
          </a:stretch>
        </p:blipFill>
        <p:spPr>
          <a:xfrm>
            <a:off x="6900129" y="3478903"/>
            <a:ext cx="3190086" cy="1901480"/>
          </a:xfrm>
          <a:prstGeom prst="rect">
            <a:avLst/>
          </a:prstGeom>
        </p:spPr>
      </p:pic>
      <p:pic>
        <p:nvPicPr>
          <p:cNvPr id="7" name="Image 6"/>
          <p:cNvPicPr>
            <a:picLocks noChangeAspect="1"/>
          </p:cNvPicPr>
          <p:nvPr/>
        </p:nvPicPr>
        <p:blipFill>
          <a:blip r:embed="rId3"/>
          <a:stretch>
            <a:fillRect/>
          </a:stretch>
        </p:blipFill>
        <p:spPr>
          <a:xfrm>
            <a:off x="5787750" y="1371053"/>
            <a:ext cx="24386" cy="5096698"/>
          </a:xfrm>
          <a:prstGeom prst="rect">
            <a:avLst/>
          </a:prstGeom>
        </p:spPr>
      </p:pic>
      <p:sp>
        <p:nvSpPr>
          <p:cNvPr id="4" name="Rectangle 3">
            <a:extLst>
              <a:ext uri="{FF2B5EF4-FFF2-40B4-BE49-F238E27FC236}">
                <a16:creationId xmlns:a16="http://schemas.microsoft.com/office/drawing/2014/main" id="{92213247-4BF0-4788-99C6-AF993FF0649B}"/>
              </a:ext>
            </a:extLst>
          </p:cNvPr>
          <p:cNvSpPr/>
          <p:nvPr/>
        </p:nvSpPr>
        <p:spPr>
          <a:xfrm>
            <a:off x="-386081" y="6467751"/>
            <a:ext cx="1898597" cy="369332"/>
          </a:xfrm>
          <a:prstGeom prst="rect">
            <a:avLst/>
          </a:prstGeom>
        </p:spPr>
        <p:txBody>
          <a:bodyPr wrap="none">
            <a:spAutoFit/>
          </a:bodyPr>
          <a:lstStyle/>
          <a:p>
            <a:pPr lvl="1" algn="ctr"/>
            <a:r>
              <a:rPr lang="en-US" dirty="0">
                <a:hlinkClick r:id="rId4"/>
              </a:rPr>
              <a:t>https://jwt.io</a:t>
            </a:r>
            <a:endParaRPr lang="en-US" dirty="0"/>
          </a:p>
        </p:txBody>
      </p:sp>
    </p:spTree>
    <p:extLst>
      <p:ext uri="{BB962C8B-B14F-4D97-AF65-F5344CB8AC3E}">
        <p14:creationId xmlns:p14="http://schemas.microsoft.com/office/powerpoint/2010/main" val="31039522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2608" y="132521"/>
            <a:ext cx="10515600" cy="1325563"/>
          </a:xfrm>
        </p:spPr>
        <p:txBody>
          <a:bodyPr/>
          <a:lstStyle/>
          <a:p>
            <a:r>
              <a:rPr lang="en-US" dirty="0"/>
              <a:t>What is the JSON Web Token structure?</a:t>
            </a:r>
          </a:p>
        </p:txBody>
      </p:sp>
      <p:sp>
        <p:nvSpPr>
          <p:cNvPr id="3" name="Espace réservé du contenu 2"/>
          <p:cNvSpPr>
            <a:spLocks noGrp="1"/>
          </p:cNvSpPr>
          <p:nvPr>
            <p:ph idx="1"/>
          </p:nvPr>
        </p:nvSpPr>
        <p:spPr>
          <a:xfrm>
            <a:off x="5994216" y="1471681"/>
            <a:ext cx="5389401" cy="4996070"/>
          </a:xfrm>
        </p:spPr>
        <p:txBody>
          <a:bodyPr>
            <a:normAutofit fontScale="77500" lnSpcReduction="20000"/>
          </a:bodyPr>
          <a:lstStyle/>
          <a:p>
            <a:r>
              <a:rPr lang="en-US" dirty="0">
                <a:solidFill>
                  <a:srgbClr val="0070C0"/>
                </a:solidFill>
              </a:rPr>
              <a:t>Reserved claims</a:t>
            </a:r>
            <a:endParaRPr lang="en-US" dirty="0"/>
          </a:p>
          <a:p>
            <a:pPr lvl="1"/>
            <a:r>
              <a:rPr lang="en-US" dirty="0"/>
              <a:t>These is a set of predefined claims which are not mandatory but recommended, to provide a set of useful, interoperable claims. Some of them are: </a:t>
            </a:r>
            <a:r>
              <a:rPr lang="en-US" dirty="0" err="1">
                <a:solidFill>
                  <a:srgbClr val="00B050"/>
                </a:solidFill>
              </a:rPr>
              <a:t>iss</a:t>
            </a:r>
            <a:r>
              <a:rPr lang="en-US" dirty="0"/>
              <a:t> (issuer), </a:t>
            </a:r>
            <a:r>
              <a:rPr lang="en-US" dirty="0" err="1">
                <a:solidFill>
                  <a:srgbClr val="00B050"/>
                </a:solidFill>
              </a:rPr>
              <a:t>exp</a:t>
            </a:r>
            <a:r>
              <a:rPr lang="en-US" dirty="0"/>
              <a:t> (expiration time), </a:t>
            </a:r>
            <a:r>
              <a:rPr lang="en-US" dirty="0">
                <a:solidFill>
                  <a:srgbClr val="00B050"/>
                </a:solidFill>
              </a:rPr>
              <a:t>sub</a:t>
            </a:r>
            <a:r>
              <a:rPr lang="en-US" dirty="0"/>
              <a:t> (subject), </a:t>
            </a:r>
            <a:r>
              <a:rPr lang="en-US" dirty="0" err="1">
                <a:solidFill>
                  <a:srgbClr val="00B050"/>
                </a:solidFill>
              </a:rPr>
              <a:t>aud</a:t>
            </a:r>
            <a:r>
              <a:rPr lang="en-US" dirty="0"/>
              <a:t> (audience), and others</a:t>
            </a:r>
          </a:p>
          <a:p>
            <a:pPr lvl="2"/>
            <a:r>
              <a:rPr lang="en-US" dirty="0"/>
              <a:t>Notice that the claim names are only three characters long as JWT is meant to be compact</a:t>
            </a:r>
          </a:p>
          <a:p>
            <a:r>
              <a:rPr lang="en-US" dirty="0">
                <a:solidFill>
                  <a:srgbClr val="0070C0"/>
                </a:solidFill>
              </a:rPr>
              <a:t>Public claims</a:t>
            </a:r>
            <a:endParaRPr lang="en-US" dirty="0"/>
          </a:p>
          <a:p>
            <a:pPr lvl="1"/>
            <a:r>
              <a:rPr lang="en-US" dirty="0"/>
              <a:t>These can be defined at will by those using JWTs. But to avoid collisions they should be defined in the IANA JSON Web Token Registry or be defined as a URI that contains a collision resistant namespace</a:t>
            </a:r>
          </a:p>
          <a:p>
            <a:pPr lvl="1"/>
            <a:r>
              <a:rPr lang="en-US" dirty="0">
                <a:hlinkClick r:id="rId2"/>
              </a:rPr>
              <a:t>https://www.iana.org/assignments/jwt/jwt.xhtml</a:t>
            </a:r>
            <a:endParaRPr lang="en-US" dirty="0"/>
          </a:p>
          <a:p>
            <a:r>
              <a:rPr lang="en-US" dirty="0">
                <a:solidFill>
                  <a:srgbClr val="0070C0"/>
                </a:solidFill>
              </a:rPr>
              <a:t>Private claims</a:t>
            </a:r>
            <a:endParaRPr lang="en-US" dirty="0"/>
          </a:p>
          <a:p>
            <a:pPr lvl="1"/>
            <a:r>
              <a:rPr lang="en-US" dirty="0"/>
              <a:t>These are the custom claims created to share information between parties that agree on using them</a:t>
            </a:r>
            <a:endParaRPr lang="fr-FR" b="1" dirty="0"/>
          </a:p>
        </p:txBody>
      </p:sp>
      <p:sp>
        <p:nvSpPr>
          <p:cNvPr id="5" name="Espace réservé du contenu 2"/>
          <p:cNvSpPr txBox="1">
            <a:spLocks/>
          </p:cNvSpPr>
          <p:nvPr/>
        </p:nvSpPr>
        <p:spPr>
          <a:xfrm>
            <a:off x="563218" y="1371053"/>
            <a:ext cx="5042452" cy="548694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startAt="2"/>
            </a:pPr>
            <a:r>
              <a:rPr lang="fr-FR" b="1" dirty="0">
                <a:solidFill>
                  <a:srgbClr val="FFC000"/>
                </a:solidFill>
              </a:rPr>
              <a:t>Payload</a:t>
            </a:r>
          </a:p>
          <a:p>
            <a:pPr lvl="1"/>
            <a:r>
              <a:rPr lang="en-US" dirty="0"/>
              <a:t>Contains the claims. Claims are statements about an entity (typically, the user) and additional metadata.</a:t>
            </a:r>
          </a:p>
          <a:p>
            <a:pPr lvl="1"/>
            <a:r>
              <a:rPr lang="en-US" dirty="0"/>
              <a:t>There are 3 types of claims: </a:t>
            </a:r>
            <a:r>
              <a:rPr lang="en-US" i="1" dirty="0">
                <a:solidFill>
                  <a:srgbClr val="0070C0"/>
                </a:solidFill>
              </a:rPr>
              <a:t>reserved</a:t>
            </a:r>
            <a:r>
              <a:rPr lang="en-US" dirty="0"/>
              <a:t>, </a:t>
            </a:r>
            <a:r>
              <a:rPr lang="en-US" i="1" dirty="0">
                <a:solidFill>
                  <a:srgbClr val="0070C0"/>
                </a:solidFill>
              </a:rPr>
              <a:t>public</a:t>
            </a:r>
            <a:r>
              <a:rPr lang="en-US" dirty="0"/>
              <a:t>, and </a:t>
            </a:r>
            <a:r>
              <a:rPr lang="en-US" i="1" dirty="0">
                <a:solidFill>
                  <a:srgbClr val="0070C0"/>
                </a:solidFill>
              </a:rPr>
              <a:t>private</a:t>
            </a:r>
            <a:r>
              <a:rPr lang="en-US" dirty="0"/>
              <a:t> claims.</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en-US" dirty="0"/>
              <a:t>The payload is then </a:t>
            </a:r>
            <a:r>
              <a:rPr lang="en-US" b="1" dirty="0"/>
              <a:t>Base64Url</a:t>
            </a:r>
            <a:r>
              <a:rPr lang="en-US" dirty="0"/>
              <a:t> encoded to form the second part of the JSON Web Token.</a:t>
            </a:r>
          </a:p>
          <a:p>
            <a:pPr marL="914400" lvl="2" indent="0">
              <a:buNone/>
            </a:pPr>
            <a:endParaRPr lang="en-US" dirty="0"/>
          </a:p>
          <a:p>
            <a:pPr lvl="1"/>
            <a:endParaRPr lang="en-US" b="1" dirty="0"/>
          </a:p>
        </p:txBody>
      </p:sp>
      <p:pic>
        <p:nvPicPr>
          <p:cNvPr id="7" name="Image 6"/>
          <p:cNvPicPr>
            <a:picLocks noChangeAspect="1"/>
          </p:cNvPicPr>
          <p:nvPr/>
        </p:nvPicPr>
        <p:blipFill>
          <a:blip r:embed="rId3"/>
          <a:stretch>
            <a:fillRect/>
          </a:stretch>
        </p:blipFill>
        <p:spPr>
          <a:xfrm>
            <a:off x="5787750" y="1371053"/>
            <a:ext cx="24386" cy="5096698"/>
          </a:xfrm>
          <a:prstGeom prst="rect">
            <a:avLst/>
          </a:prstGeom>
        </p:spPr>
      </p:pic>
      <p:pic>
        <p:nvPicPr>
          <p:cNvPr id="9" name="Image 8"/>
          <p:cNvPicPr>
            <a:picLocks noChangeAspect="1"/>
          </p:cNvPicPr>
          <p:nvPr/>
        </p:nvPicPr>
        <p:blipFill>
          <a:blip r:embed="rId4"/>
          <a:stretch>
            <a:fillRect/>
          </a:stretch>
        </p:blipFill>
        <p:spPr>
          <a:xfrm>
            <a:off x="1249301" y="3919402"/>
            <a:ext cx="3249952" cy="1725750"/>
          </a:xfrm>
          <a:prstGeom prst="rect">
            <a:avLst/>
          </a:prstGeom>
        </p:spPr>
      </p:pic>
    </p:spTree>
    <p:extLst>
      <p:ext uri="{BB962C8B-B14F-4D97-AF65-F5344CB8AC3E}">
        <p14:creationId xmlns:p14="http://schemas.microsoft.com/office/powerpoint/2010/main" val="10731972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62608" y="132521"/>
            <a:ext cx="10515600" cy="1325563"/>
          </a:xfrm>
        </p:spPr>
        <p:txBody>
          <a:bodyPr/>
          <a:lstStyle/>
          <a:p>
            <a:r>
              <a:rPr lang="en-US" dirty="0"/>
              <a:t>What is the JSON Web Token structure?</a:t>
            </a:r>
          </a:p>
        </p:txBody>
      </p:sp>
      <p:sp>
        <p:nvSpPr>
          <p:cNvPr id="3" name="Espace réservé du contenu 2"/>
          <p:cNvSpPr>
            <a:spLocks noGrp="1"/>
          </p:cNvSpPr>
          <p:nvPr>
            <p:ph idx="1"/>
          </p:nvPr>
        </p:nvSpPr>
        <p:spPr>
          <a:xfrm>
            <a:off x="5994216" y="1371054"/>
            <a:ext cx="6197784" cy="948076"/>
          </a:xfrm>
        </p:spPr>
        <p:txBody>
          <a:bodyPr>
            <a:normAutofit fontScale="70000" lnSpcReduction="20000"/>
          </a:bodyPr>
          <a:lstStyle/>
          <a:p>
            <a:pPr marL="0" indent="0">
              <a:buNone/>
            </a:pPr>
            <a:r>
              <a:rPr lang="fr-FR" b="1" dirty="0"/>
              <a:t>Putting all </a:t>
            </a:r>
            <a:r>
              <a:rPr lang="fr-FR" b="1" dirty="0" err="1"/>
              <a:t>together</a:t>
            </a:r>
            <a:endParaRPr lang="en-US" dirty="0"/>
          </a:p>
          <a:p>
            <a:pPr marL="0" indent="0">
              <a:buNone/>
            </a:pPr>
            <a:r>
              <a:rPr lang="en-US" dirty="0"/>
              <a:t>The output is three Base64 strings separated by dots that can be easily passed in HTML and HTTP environments</a:t>
            </a:r>
            <a:endParaRPr lang="fr-FR" b="1" dirty="0"/>
          </a:p>
        </p:txBody>
      </p:sp>
      <p:sp>
        <p:nvSpPr>
          <p:cNvPr id="5" name="Espace réservé du contenu 2"/>
          <p:cNvSpPr txBox="1">
            <a:spLocks/>
          </p:cNvSpPr>
          <p:nvPr/>
        </p:nvSpPr>
        <p:spPr>
          <a:xfrm>
            <a:off x="563218" y="1371053"/>
            <a:ext cx="5042452" cy="5486947"/>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startAt="3"/>
            </a:pPr>
            <a:r>
              <a:rPr lang="fr-FR" b="1" dirty="0">
                <a:solidFill>
                  <a:srgbClr val="0070C0"/>
                </a:solidFill>
              </a:rPr>
              <a:t>Signature</a:t>
            </a:r>
          </a:p>
          <a:p>
            <a:pPr lvl="1"/>
            <a:r>
              <a:rPr lang="en-US" dirty="0"/>
              <a:t>To create the signature part you have to take the encoded header, the encoded payload, a secret, the algorithm specified in the header, and sign that.</a:t>
            </a:r>
          </a:p>
          <a:p>
            <a:pPr lvl="1"/>
            <a:r>
              <a:rPr lang="en-US" dirty="0"/>
              <a:t>For example if you want to use the HMAC SHA256 algorithm:</a:t>
            </a:r>
          </a:p>
          <a:p>
            <a:pPr lvl="1"/>
            <a:endParaRPr lang="en-US" dirty="0"/>
          </a:p>
          <a:p>
            <a:pPr lvl="1"/>
            <a:endParaRPr lang="en-US" dirty="0"/>
          </a:p>
          <a:p>
            <a:pPr lvl="1"/>
            <a:endParaRPr lang="en-US" dirty="0"/>
          </a:p>
          <a:p>
            <a:pPr lvl="1"/>
            <a:endParaRPr lang="en-US" dirty="0"/>
          </a:p>
          <a:p>
            <a:pPr lvl="1"/>
            <a:r>
              <a:rPr lang="en-US" dirty="0"/>
              <a:t>The signature is used to verify that the sender of the JWT is who it says it is and to ensure that the message wasn't changed along the way.</a:t>
            </a:r>
          </a:p>
          <a:p>
            <a:pPr marL="914400" lvl="2" indent="0">
              <a:buNone/>
            </a:pPr>
            <a:endParaRPr lang="en-US" dirty="0"/>
          </a:p>
          <a:p>
            <a:pPr lvl="1"/>
            <a:endParaRPr lang="en-US" b="1" dirty="0"/>
          </a:p>
        </p:txBody>
      </p:sp>
      <p:pic>
        <p:nvPicPr>
          <p:cNvPr id="7" name="Image 6"/>
          <p:cNvPicPr>
            <a:picLocks noChangeAspect="1"/>
          </p:cNvPicPr>
          <p:nvPr/>
        </p:nvPicPr>
        <p:blipFill>
          <a:blip r:embed="rId2"/>
          <a:stretch>
            <a:fillRect/>
          </a:stretch>
        </p:blipFill>
        <p:spPr>
          <a:xfrm>
            <a:off x="5787750" y="1371053"/>
            <a:ext cx="24386" cy="5096698"/>
          </a:xfrm>
          <a:prstGeom prst="rect">
            <a:avLst/>
          </a:prstGeom>
        </p:spPr>
      </p:pic>
      <p:pic>
        <p:nvPicPr>
          <p:cNvPr id="4" name="Image 3"/>
          <p:cNvPicPr>
            <a:picLocks noChangeAspect="1"/>
          </p:cNvPicPr>
          <p:nvPr/>
        </p:nvPicPr>
        <p:blipFill>
          <a:blip r:embed="rId3"/>
          <a:stretch>
            <a:fillRect/>
          </a:stretch>
        </p:blipFill>
        <p:spPr>
          <a:xfrm>
            <a:off x="1522240" y="4220543"/>
            <a:ext cx="3124407" cy="1089243"/>
          </a:xfrm>
          <a:prstGeom prst="rect">
            <a:avLst/>
          </a:prstGeom>
        </p:spPr>
      </p:pic>
      <p:pic>
        <p:nvPicPr>
          <p:cNvPr id="33794" name="Picture 2" descr="JWT.IO Debugger"/>
          <p:cNvPicPr>
            <a:picLocks noChangeAspect="1" noChangeArrowheads="1"/>
          </p:cNvPicPr>
          <p:nvPr/>
        </p:nvPicPr>
        <p:blipFill rotWithShape="1">
          <a:blip r:embed="rId4">
            <a:extLst>
              <a:ext uri="{28A0092B-C50C-407E-A947-70E740481C1C}">
                <a14:useLocalDpi xmlns:a14="http://schemas.microsoft.com/office/drawing/2010/main" val="0"/>
              </a:ext>
            </a:extLst>
          </a:blip>
          <a:srcRect l="6998" t="23291" r="7091" b="16921"/>
          <a:stretch/>
        </p:blipFill>
        <p:spPr bwMode="auto">
          <a:xfrm>
            <a:off x="6135755" y="2199860"/>
            <a:ext cx="5797275" cy="4538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29396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57189" y="2257426"/>
            <a:ext cx="11430000" cy="2790825"/>
          </a:xfrm>
        </p:spPr>
        <p:txBody>
          <a:bodyPr>
            <a:normAutofit/>
          </a:bodyPr>
          <a:lstStyle/>
          <a:p>
            <a:pPr algn="ctr"/>
            <a:r>
              <a:rPr lang="en-US" sz="7200" dirty="0" err="1"/>
              <a:t>Authentification</a:t>
            </a:r>
            <a:br>
              <a:rPr lang="en-US" sz="7200" dirty="0"/>
            </a:br>
            <a:r>
              <a:rPr lang="en-US" sz="7200" dirty="0"/>
              <a:t>OAUTH 2.0</a:t>
            </a:r>
            <a:endParaRPr lang="fr-FR" sz="7200" dirty="0"/>
          </a:p>
        </p:txBody>
      </p:sp>
      <p:sp>
        <p:nvSpPr>
          <p:cNvPr id="3" name="Espace réservé du numéro de diapositive 2"/>
          <p:cNvSpPr>
            <a:spLocks noGrp="1"/>
          </p:cNvSpPr>
          <p:nvPr>
            <p:ph type="sldNum" sz="quarter" idx="12"/>
          </p:nvPr>
        </p:nvSpPr>
        <p:spPr/>
        <p:txBody>
          <a:bodyPr/>
          <a:lstStyle/>
          <a:p>
            <a:fld id="{B79E4878-4BCB-449E-94CF-AE2A0F6BB533}" type="slidenum">
              <a:rPr lang="fr-FR" smtClean="0"/>
              <a:t>33</a:t>
            </a:fld>
            <a:endParaRPr lang="fr-FR"/>
          </a:p>
        </p:txBody>
      </p:sp>
    </p:spTree>
    <p:extLst>
      <p:ext uri="{BB962C8B-B14F-4D97-AF65-F5344CB8AC3E}">
        <p14:creationId xmlns:p14="http://schemas.microsoft.com/office/powerpoint/2010/main" val="8873014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Authentification, introduction</a:t>
            </a:r>
          </a:p>
        </p:txBody>
      </p:sp>
      <p:sp>
        <p:nvSpPr>
          <p:cNvPr id="3" name="Espace réservé du contenu 2"/>
          <p:cNvSpPr>
            <a:spLocks noGrp="1"/>
          </p:cNvSpPr>
          <p:nvPr>
            <p:ph idx="1"/>
          </p:nvPr>
        </p:nvSpPr>
        <p:spPr>
          <a:xfrm>
            <a:off x="838200" y="1343025"/>
            <a:ext cx="10515600" cy="5257800"/>
          </a:xfrm>
        </p:spPr>
        <p:txBody>
          <a:bodyPr>
            <a:normAutofit fontScale="92500" lnSpcReduction="20000"/>
          </a:bodyPr>
          <a:lstStyle/>
          <a:p>
            <a:r>
              <a:rPr lang="fr-FR" dirty="0"/>
              <a:t>Authentification: </a:t>
            </a:r>
          </a:p>
          <a:p>
            <a:pPr lvl="1"/>
            <a:r>
              <a:rPr lang="fr-FR" dirty="0"/>
              <a:t>L'</a:t>
            </a:r>
            <a:r>
              <a:rPr lang="fr-FR" b="1" dirty="0">
                <a:hlinkClick r:id="rId2" tooltip="Authentification forte"/>
              </a:rPr>
              <a:t>authentification</a:t>
            </a:r>
            <a:r>
              <a:rPr lang="fr-FR" dirty="0"/>
              <a:t> pour un système informatique est un processus permettant au </a:t>
            </a:r>
            <a:r>
              <a:rPr lang="fr-FR" b="1" dirty="0"/>
              <a:t>système</a:t>
            </a:r>
            <a:r>
              <a:rPr lang="fr-FR" dirty="0"/>
              <a:t> de s'assurer de la </a:t>
            </a:r>
            <a:r>
              <a:rPr lang="fr-FR" b="1" dirty="0"/>
              <a:t>légitimité</a:t>
            </a:r>
            <a:r>
              <a:rPr lang="fr-FR" dirty="0"/>
              <a:t> de la demande d'accès faite par une entité afin d'autoriser l'accès de cette entité à des ressources du système (</a:t>
            </a:r>
            <a:r>
              <a:rPr lang="fr-FR" dirty="0">
                <a:hlinkClick r:id="rId3" tooltip="Système d'exploitation"/>
              </a:rPr>
              <a:t>systèmes</a:t>
            </a:r>
            <a:r>
              <a:rPr lang="fr-FR" dirty="0"/>
              <a:t>, </a:t>
            </a:r>
            <a:r>
              <a:rPr lang="fr-FR" dirty="0">
                <a:hlinkClick r:id="rId4" tooltip="Réseau informatique"/>
              </a:rPr>
              <a:t>réseaux</a:t>
            </a:r>
            <a:r>
              <a:rPr lang="fr-FR" dirty="0"/>
              <a:t>, </a:t>
            </a:r>
            <a:r>
              <a:rPr lang="fr-FR" dirty="0">
                <a:hlinkClick r:id="rId5" tooltip="Logiciel"/>
              </a:rPr>
              <a:t>applications</a:t>
            </a:r>
            <a:r>
              <a:rPr lang="fr-FR" dirty="0"/>
              <a:t>…)</a:t>
            </a:r>
          </a:p>
          <a:p>
            <a:pPr lvl="1"/>
            <a:r>
              <a:rPr lang="fr-FR" dirty="0"/>
              <a:t>Qui peut être authentifié?</a:t>
            </a:r>
          </a:p>
          <a:p>
            <a:pPr lvl="2"/>
            <a:r>
              <a:rPr lang="fr-FR" dirty="0"/>
              <a:t>Un humain</a:t>
            </a:r>
          </a:p>
          <a:p>
            <a:pPr lvl="2"/>
            <a:r>
              <a:rPr lang="fr-FR" dirty="0"/>
              <a:t>Un serveur (ou autre machine)</a:t>
            </a:r>
          </a:p>
          <a:p>
            <a:pPr lvl="1"/>
            <a:r>
              <a:rPr lang="fr-FR" dirty="0"/>
              <a:t>Réponse CODE </a:t>
            </a:r>
            <a:r>
              <a:rPr lang="fr-FR" b="1" dirty="0">
                <a:solidFill>
                  <a:srgbClr val="00B050"/>
                </a:solidFill>
              </a:rPr>
              <a:t>HTTP 401</a:t>
            </a:r>
            <a:r>
              <a:rPr lang="fr-FR" dirty="0"/>
              <a:t>, si je ne suis pas authentifié et essaye d’</a:t>
            </a:r>
            <a:r>
              <a:rPr lang="fr-FR" dirty="0" err="1"/>
              <a:t>accèder</a:t>
            </a:r>
            <a:r>
              <a:rPr lang="fr-FR" dirty="0"/>
              <a:t> à une ressources privée</a:t>
            </a:r>
          </a:p>
          <a:p>
            <a:endParaRPr lang="fr-FR" dirty="0"/>
          </a:p>
          <a:p>
            <a:r>
              <a:rPr lang="fr-FR" dirty="0"/>
              <a:t>Autorisation: </a:t>
            </a:r>
          </a:p>
          <a:p>
            <a:pPr lvl="1"/>
            <a:r>
              <a:rPr lang="fr-FR" dirty="0"/>
              <a:t>Le fait d’avoir le droit ou non d’</a:t>
            </a:r>
            <a:r>
              <a:rPr lang="fr-FR" dirty="0" err="1"/>
              <a:t>accèder</a:t>
            </a:r>
            <a:r>
              <a:rPr lang="fr-FR" dirty="0"/>
              <a:t> à une ressource</a:t>
            </a:r>
          </a:p>
          <a:p>
            <a:pPr lvl="1"/>
            <a:r>
              <a:rPr lang="fr-FR" dirty="0"/>
              <a:t>Réponse CODE </a:t>
            </a:r>
            <a:r>
              <a:rPr lang="fr-FR" b="1" dirty="0">
                <a:solidFill>
                  <a:srgbClr val="00B050"/>
                </a:solidFill>
              </a:rPr>
              <a:t>HTTP 403</a:t>
            </a:r>
            <a:r>
              <a:rPr lang="fr-FR" dirty="0"/>
              <a:t>, je suis authentifié mais je n’ai pas le droit d’</a:t>
            </a:r>
            <a:r>
              <a:rPr lang="fr-FR" dirty="0" err="1"/>
              <a:t>accèder</a:t>
            </a:r>
            <a:r>
              <a:rPr lang="fr-FR" dirty="0"/>
              <a:t> à la ressource</a:t>
            </a:r>
          </a:p>
          <a:p>
            <a:pPr lvl="1"/>
            <a:endParaRPr lang="fr-FR" dirty="0"/>
          </a:p>
          <a:p>
            <a:pPr marL="457200" lvl="1" indent="0" algn="ctr">
              <a:buNone/>
            </a:pPr>
            <a:r>
              <a:rPr lang="fr-FR" dirty="0">
                <a:hlinkClick r:id="rId6"/>
              </a:rPr>
              <a:t>https://fr.wikipedia.org/wiki/Authentification</a:t>
            </a:r>
            <a:endParaRPr lang="fr-FR" dirty="0"/>
          </a:p>
          <a:p>
            <a:pPr marL="457200" lvl="1" indent="0" algn="ctr">
              <a:buNone/>
            </a:pPr>
            <a:endParaRPr lang="fr-FR" dirty="0"/>
          </a:p>
        </p:txBody>
      </p:sp>
      <p:sp>
        <p:nvSpPr>
          <p:cNvPr id="4" name="Espace réservé du numéro de diapositive 3"/>
          <p:cNvSpPr>
            <a:spLocks noGrp="1"/>
          </p:cNvSpPr>
          <p:nvPr>
            <p:ph type="sldNum" sz="quarter" idx="12"/>
          </p:nvPr>
        </p:nvSpPr>
        <p:spPr/>
        <p:txBody>
          <a:bodyPr/>
          <a:lstStyle/>
          <a:p>
            <a:fld id="{B79E4878-4BCB-449E-94CF-AE2A0F6BB533}" type="slidenum">
              <a:rPr lang="fr-FR" smtClean="0"/>
              <a:t>34</a:t>
            </a:fld>
            <a:endParaRPr lang="fr-FR"/>
          </a:p>
        </p:txBody>
      </p:sp>
    </p:spTree>
    <p:extLst>
      <p:ext uri="{BB962C8B-B14F-4D97-AF65-F5344CB8AC3E}">
        <p14:creationId xmlns:p14="http://schemas.microsoft.com/office/powerpoint/2010/main" val="42570133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Authentification, introduction</a:t>
            </a:r>
          </a:p>
        </p:txBody>
      </p:sp>
      <p:sp>
        <p:nvSpPr>
          <p:cNvPr id="3" name="Espace réservé du contenu 2"/>
          <p:cNvSpPr>
            <a:spLocks noGrp="1"/>
          </p:cNvSpPr>
          <p:nvPr>
            <p:ph idx="1"/>
          </p:nvPr>
        </p:nvSpPr>
        <p:spPr>
          <a:xfrm>
            <a:off x="838200" y="1343025"/>
            <a:ext cx="10515600" cy="5257800"/>
          </a:xfrm>
        </p:spPr>
        <p:txBody>
          <a:bodyPr>
            <a:normAutofit fontScale="70000" lnSpcReduction="20000"/>
          </a:bodyPr>
          <a:lstStyle/>
          <a:p>
            <a:pPr marL="0" indent="0">
              <a:buNone/>
            </a:pPr>
            <a:r>
              <a:rPr lang="fr-FR" dirty="0"/>
              <a:t>Il existe de nombreuses méthodes d’authentification HTTP</a:t>
            </a:r>
          </a:p>
          <a:p>
            <a:r>
              <a:rPr lang="fr-FR" b="1" dirty="0"/>
              <a:t>Authentification de base</a:t>
            </a:r>
          </a:p>
          <a:p>
            <a:pPr lvl="1"/>
            <a:r>
              <a:rPr lang="fr-FR" dirty="0"/>
              <a:t>L'authentification de base est une méthode largement utilisée de collecte des informations de noms d'utilisateurs et mots de passe. Cette authentification envoie et reçoit des informations utilisateur sous forme de caractères de texte pouvant être lus. Tandis que les mots de passe et les noms d'utilisateurs sont codés, aucun chiffrement n'est utilisé lors de l'authentification de base.</a:t>
            </a:r>
          </a:p>
          <a:p>
            <a:r>
              <a:rPr lang="fr-FR" b="1" dirty="0"/>
              <a:t>Authentification Digest et </a:t>
            </a:r>
            <a:r>
              <a:rPr lang="fr-FR" b="1" dirty="0" err="1"/>
              <a:t>WDigest</a:t>
            </a:r>
            <a:endParaRPr lang="fr-FR" b="1" dirty="0"/>
          </a:p>
          <a:p>
            <a:pPr lvl="1"/>
            <a:r>
              <a:rPr lang="fr-FR" dirty="0"/>
              <a:t>L'authentification Digest offre les mêmes fonctionnalités que l'authentification de base, mais assure un mode de transmission plus sécurisé des informations d'identification pour l'authentification. </a:t>
            </a:r>
          </a:p>
          <a:p>
            <a:pPr lvl="1"/>
            <a:r>
              <a:rPr lang="fr-FR" dirty="0"/>
              <a:t>Les informations d'identification pour l'authentification transitent par un processus à sens unique appelé </a:t>
            </a:r>
            <a:r>
              <a:rPr lang="fr-FR" i="1" dirty="0"/>
              <a:t>hachage</a:t>
            </a:r>
            <a:r>
              <a:rPr lang="fr-FR" dirty="0"/>
              <a:t>.</a:t>
            </a:r>
          </a:p>
          <a:p>
            <a:r>
              <a:rPr lang="fr-FR" b="1" dirty="0" err="1"/>
              <a:t>Forms</a:t>
            </a:r>
            <a:r>
              <a:rPr lang="fr-FR" dirty="0"/>
              <a:t> </a:t>
            </a:r>
          </a:p>
          <a:p>
            <a:pPr lvl="1"/>
            <a:r>
              <a:rPr lang="fr-FR" dirty="0"/>
              <a:t>Authentification par formulaire POST (champs de saisie directement sur la page et non boîte d’identification du navigateur comme en Basic). </a:t>
            </a:r>
            <a:br>
              <a:rPr lang="fr-FR" dirty="0"/>
            </a:br>
            <a:endParaRPr lang="fr-FR" b="1" dirty="0"/>
          </a:p>
          <a:p>
            <a:r>
              <a:rPr lang="fr-FR" b="1" dirty="0"/>
              <a:t>Authentification par certificat client</a:t>
            </a:r>
          </a:p>
          <a:p>
            <a:r>
              <a:rPr lang="fr-FR" b="1" dirty="0"/>
              <a:t>Etc.</a:t>
            </a:r>
          </a:p>
          <a:p>
            <a:endParaRPr lang="fr-FR" b="1" dirty="0"/>
          </a:p>
          <a:p>
            <a:pPr marL="0" indent="0" algn="ctr">
              <a:buNone/>
            </a:pPr>
            <a:r>
              <a:rPr lang="fr-FR" b="1" dirty="0">
                <a:hlinkClick r:id="rId2"/>
              </a:rPr>
              <a:t>https://technet.microsoft.com/fr-fr/library/cc441713.aspx</a:t>
            </a:r>
            <a:endParaRPr lang="fr-FR" b="1" dirty="0"/>
          </a:p>
          <a:p>
            <a:endParaRPr lang="fr-FR" b="1" dirty="0"/>
          </a:p>
          <a:p>
            <a:pPr marL="457200" lvl="1" indent="0" algn="ctr">
              <a:buNone/>
            </a:pPr>
            <a:endParaRPr lang="fr-FR" dirty="0"/>
          </a:p>
        </p:txBody>
      </p:sp>
      <p:sp>
        <p:nvSpPr>
          <p:cNvPr id="4" name="Espace réservé du numéro de diapositive 3"/>
          <p:cNvSpPr>
            <a:spLocks noGrp="1"/>
          </p:cNvSpPr>
          <p:nvPr>
            <p:ph type="sldNum" sz="quarter" idx="12"/>
          </p:nvPr>
        </p:nvSpPr>
        <p:spPr/>
        <p:txBody>
          <a:bodyPr/>
          <a:lstStyle/>
          <a:p>
            <a:fld id="{B79E4878-4BCB-449E-94CF-AE2A0F6BB533}" type="slidenum">
              <a:rPr lang="fr-FR" smtClean="0"/>
              <a:t>35</a:t>
            </a:fld>
            <a:endParaRPr lang="fr-FR"/>
          </a:p>
        </p:txBody>
      </p:sp>
    </p:spTree>
    <p:extLst>
      <p:ext uri="{BB962C8B-B14F-4D97-AF65-F5344CB8AC3E}">
        <p14:creationId xmlns:p14="http://schemas.microsoft.com/office/powerpoint/2010/main" val="30647616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OAUTH</a:t>
            </a:r>
          </a:p>
        </p:txBody>
      </p:sp>
      <p:sp>
        <p:nvSpPr>
          <p:cNvPr id="3" name="Espace réservé du contenu 2"/>
          <p:cNvSpPr>
            <a:spLocks noGrp="1"/>
          </p:cNvSpPr>
          <p:nvPr>
            <p:ph idx="1"/>
          </p:nvPr>
        </p:nvSpPr>
        <p:spPr>
          <a:xfrm>
            <a:off x="838200" y="1343025"/>
            <a:ext cx="10515600" cy="5257800"/>
          </a:xfrm>
        </p:spPr>
        <p:txBody>
          <a:bodyPr>
            <a:normAutofit/>
          </a:bodyPr>
          <a:lstStyle/>
          <a:p>
            <a:r>
              <a:rPr lang="fr-FR" b="1" dirty="0" err="1"/>
              <a:t>OAuth</a:t>
            </a:r>
            <a:r>
              <a:rPr lang="fr-FR" dirty="0"/>
              <a:t> est un </a:t>
            </a:r>
            <a:r>
              <a:rPr lang="fr-FR" dirty="0">
                <a:hlinkClick r:id="rId2" tooltip="Protocole de communication"/>
              </a:rPr>
              <a:t>protocole</a:t>
            </a:r>
            <a:r>
              <a:rPr lang="fr-FR" dirty="0"/>
              <a:t> libre, créé par </a:t>
            </a:r>
            <a:r>
              <a:rPr lang="fr-FR" dirty="0">
                <a:hlinkClick r:id="rId3" tooltip="Blaine Cook (page inexistante)"/>
              </a:rPr>
              <a:t>Blaine Cook</a:t>
            </a:r>
            <a:r>
              <a:rPr lang="fr-FR" dirty="0"/>
              <a:t> et </a:t>
            </a:r>
            <a:r>
              <a:rPr lang="fr-FR" dirty="0">
                <a:hlinkClick r:id="rId4" tooltip="Chris Messina (avocat) (page inexistante)"/>
              </a:rPr>
              <a:t>Chris </a:t>
            </a:r>
            <a:r>
              <a:rPr lang="fr-FR" dirty="0" err="1">
                <a:hlinkClick r:id="rId4" tooltip="Chris Messina (avocat) (page inexistante)"/>
              </a:rPr>
              <a:t>Messina</a:t>
            </a:r>
            <a:r>
              <a:rPr lang="fr-FR" dirty="0"/>
              <a:t>. Il permet d'</a:t>
            </a:r>
            <a:r>
              <a:rPr lang="fr-FR" dirty="0">
                <a:hlinkClick r:id="rId5" tooltip="Autorisation"/>
              </a:rPr>
              <a:t>autoriser</a:t>
            </a:r>
            <a:r>
              <a:rPr lang="fr-FR" dirty="0"/>
              <a:t> un </a:t>
            </a:r>
            <a:r>
              <a:rPr lang="fr-FR" dirty="0">
                <a:hlinkClick r:id="rId6" tooltip="Site web"/>
              </a:rPr>
              <a:t>site web</a:t>
            </a:r>
            <a:r>
              <a:rPr lang="fr-FR" dirty="0"/>
              <a:t>, un logiciel ou une application (dite « consommateur ») à utiliser l'</a:t>
            </a:r>
            <a:r>
              <a:rPr lang="fr-FR" dirty="0">
                <a:hlinkClick r:id="rId7" tooltip="Application programming interface"/>
              </a:rPr>
              <a:t>API</a:t>
            </a:r>
            <a:r>
              <a:rPr lang="fr-FR" dirty="0"/>
              <a:t> sécurisée d'un autre </a:t>
            </a:r>
            <a:r>
              <a:rPr lang="fr-FR" dirty="0">
                <a:hlinkClick r:id="rId6" tooltip="Site web"/>
              </a:rPr>
              <a:t>site web</a:t>
            </a:r>
            <a:r>
              <a:rPr lang="fr-FR" dirty="0"/>
              <a:t> (dit « fournisseur ») pour le compte d'un utilisateur. </a:t>
            </a:r>
            <a:r>
              <a:rPr lang="fr-FR" dirty="0" err="1"/>
              <a:t>OAuth</a:t>
            </a:r>
            <a:r>
              <a:rPr lang="fr-FR" dirty="0"/>
              <a:t> </a:t>
            </a:r>
            <a:r>
              <a:rPr lang="fr-FR" i="1" dirty="0"/>
              <a:t>n'est pas</a:t>
            </a:r>
            <a:r>
              <a:rPr lang="fr-FR" dirty="0"/>
              <a:t> un protocole d'</a:t>
            </a:r>
            <a:r>
              <a:rPr lang="fr-FR" dirty="0">
                <a:hlinkClick r:id="rId8" tooltip="Authentification"/>
              </a:rPr>
              <a:t>authentification</a:t>
            </a:r>
            <a:r>
              <a:rPr lang="fr-FR" dirty="0"/>
              <a:t>, mais de « délégation d'autorisation ».</a:t>
            </a:r>
          </a:p>
          <a:p>
            <a:pPr lvl="1"/>
            <a:r>
              <a:rPr lang="fr-FR" dirty="0"/>
              <a:t>La partie principale de ce protocole, </a:t>
            </a:r>
            <a:r>
              <a:rPr lang="fr-FR" dirty="0" err="1"/>
              <a:t>OAuth</a:t>
            </a:r>
            <a:r>
              <a:rPr lang="fr-FR" dirty="0"/>
              <a:t> </a:t>
            </a:r>
            <a:r>
              <a:rPr lang="fr-FR" dirty="0" err="1"/>
              <a:t>Core</a:t>
            </a:r>
            <a:r>
              <a:rPr lang="fr-FR" dirty="0"/>
              <a:t> 1.0, a été finalisée le </a:t>
            </a:r>
            <a:r>
              <a:rPr lang="fr-FR" dirty="0">
                <a:hlinkClick r:id="rId9" tooltip="3 octobre"/>
              </a:rPr>
              <a:t>3</a:t>
            </a:r>
            <a:r>
              <a:rPr lang="fr-FR" dirty="0"/>
              <a:t> </a:t>
            </a:r>
            <a:r>
              <a:rPr lang="fr-FR" dirty="0">
                <a:hlinkClick r:id="rId10" tooltip="Octobre 2007"/>
              </a:rPr>
              <a:t>octobre</a:t>
            </a:r>
            <a:r>
              <a:rPr lang="fr-FR" dirty="0"/>
              <a:t> </a:t>
            </a:r>
            <a:r>
              <a:rPr lang="fr-FR" dirty="0">
                <a:hlinkClick r:id="rId11" tooltip="2007"/>
              </a:rPr>
              <a:t>2007</a:t>
            </a:r>
            <a:r>
              <a:rPr lang="fr-FR" dirty="0"/>
              <a:t>.</a:t>
            </a:r>
          </a:p>
          <a:p>
            <a:pPr lvl="1"/>
            <a:r>
              <a:rPr lang="fr-FR" dirty="0"/>
              <a:t>En octobre 2012, les </a:t>
            </a:r>
            <a:r>
              <a:rPr lang="fr-FR" u="sng" dirty="0">
                <a:hlinkClick r:id="rId12" tooltip="rfc:6749"/>
              </a:rPr>
              <a:t>RFC 6749</a:t>
            </a:r>
            <a:r>
              <a:rPr lang="fr-FR" dirty="0"/>
              <a:t> et </a:t>
            </a:r>
            <a:r>
              <a:rPr lang="fr-FR" dirty="0">
                <a:hlinkClick r:id="rId13" tooltip="rfc:6750"/>
              </a:rPr>
              <a:t>RFC 6750</a:t>
            </a:r>
            <a:r>
              <a:rPr lang="fr-FR" dirty="0"/>
              <a:t> standardisent </a:t>
            </a:r>
            <a:r>
              <a:rPr lang="fr-FR" dirty="0" err="1"/>
              <a:t>OAuth</a:t>
            </a:r>
            <a:r>
              <a:rPr lang="fr-FR" dirty="0"/>
              <a:t> 2.0.</a:t>
            </a:r>
          </a:p>
          <a:p>
            <a:pPr lvl="1"/>
            <a:endParaRPr lang="fr-FR" dirty="0"/>
          </a:p>
          <a:p>
            <a:pPr lvl="1"/>
            <a:r>
              <a:rPr lang="fr-FR" dirty="0"/>
              <a:t>Les implémentations peuvent différer entre les fournisseurs de connexion (</a:t>
            </a:r>
            <a:r>
              <a:rPr lang="fr-FR" dirty="0" err="1"/>
              <a:t>facebook</a:t>
            </a:r>
            <a:r>
              <a:rPr lang="fr-FR" dirty="0"/>
              <a:t>, twitter, etc.)</a:t>
            </a:r>
          </a:p>
        </p:txBody>
      </p:sp>
      <p:sp>
        <p:nvSpPr>
          <p:cNvPr id="4" name="Espace réservé du numéro de diapositive 3"/>
          <p:cNvSpPr>
            <a:spLocks noGrp="1"/>
          </p:cNvSpPr>
          <p:nvPr>
            <p:ph type="sldNum" sz="quarter" idx="12"/>
          </p:nvPr>
        </p:nvSpPr>
        <p:spPr/>
        <p:txBody>
          <a:bodyPr/>
          <a:lstStyle/>
          <a:p>
            <a:fld id="{B79E4878-4BCB-449E-94CF-AE2A0F6BB533}" type="slidenum">
              <a:rPr lang="fr-FR" smtClean="0"/>
              <a:t>36</a:t>
            </a:fld>
            <a:endParaRPr lang="fr-FR"/>
          </a:p>
        </p:txBody>
      </p:sp>
    </p:spTree>
    <p:extLst>
      <p:ext uri="{BB962C8B-B14F-4D97-AF65-F5344CB8AC3E}">
        <p14:creationId xmlns:p14="http://schemas.microsoft.com/office/powerpoint/2010/main" val="2819472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Authentification, pourquoi OAUTH ?</a:t>
            </a:r>
          </a:p>
        </p:txBody>
      </p:sp>
      <p:sp>
        <p:nvSpPr>
          <p:cNvPr id="4" name="Espace réservé du numéro de diapositive 3"/>
          <p:cNvSpPr>
            <a:spLocks noGrp="1"/>
          </p:cNvSpPr>
          <p:nvPr>
            <p:ph type="sldNum" sz="quarter" idx="12"/>
          </p:nvPr>
        </p:nvSpPr>
        <p:spPr>
          <a:xfrm>
            <a:off x="8636281" y="6157271"/>
            <a:ext cx="2743200" cy="365125"/>
          </a:xfrm>
        </p:spPr>
        <p:txBody>
          <a:bodyPr/>
          <a:lstStyle/>
          <a:p>
            <a:fld id="{B79E4878-4BCB-449E-94CF-AE2A0F6BB533}" type="slidenum">
              <a:rPr lang="fr-FR" smtClean="0"/>
              <a:t>37</a:t>
            </a:fld>
            <a:endParaRPr lang="fr-FR"/>
          </a:p>
        </p:txBody>
      </p:sp>
      <p:pic>
        <p:nvPicPr>
          <p:cNvPr id="7" name="Picture 6" descr="http://www.sebastien-han.fr/images/clou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59143" y="2236585"/>
            <a:ext cx="1696172" cy="1104901"/>
          </a:xfrm>
          <a:prstGeom prst="rect">
            <a:avLst/>
          </a:prstGeom>
          <a:noFill/>
          <a:extLst>
            <a:ext uri="{909E8E84-426E-40DD-AFC4-6F175D3DCCD1}">
              <a14:hiddenFill xmlns:a14="http://schemas.microsoft.com/office/drawing/2010/main">
                <a:solidFill>
                  <a:srgbClr val="FFFFFF"/>
                </a:solidFill>
              </a14:hiddenFill>
            </a:ext>
          </a:extLst>
        </p:spPr>
      </p:pic>
      <p:sp>
        <p:nvSpPr>
          <p:cNvPr id="8" name="Espace réservé du contenu 2"/>
          <p:cNvSpPr txBox="1">
            <a:spLocks/>
          </p:cNvSpPr>
          <p:nvPr/>
        </p:nvSpPr>
        <p:spPr>
          <a:xfrm>
            <a:off x="1248709" y="3672186"/>
            <a:ext cx="2810434" cy="19794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b="1" dirty="0"/>
              <a:t>Client</a:t>
            </a:r>
          </a:p>
        </p:txBody>
      </p:sp>
      <p:pic>
        <p:nvPicPr>
          <p:cNvPr id="9" name="Picture 2" descr="Résultat de recherche d'images pour &quot;image ordinateur&qu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4435" y="1955785"/>
            <a:ext cx="1666503" cy="166650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Résultat de recherche d'images pour &quot;image serveur&quot;"/>
          <p:cNvPicPr>
            <a:picLocks noChangeAspect="1" noChangeArrowheads="1"/>
          </p:cNvPicPr>
          <p:nvPr/>
        </p:nvPicPr>
        <p:blipFill rotWithShape="1">
          <a:blip r:embed="rId5">
            <a:extLst>
              <a:ext uri="{28A0092B-C50C-407E-A947-70E740481C1C}">
                <a14:useLocalDpi xmlns:a14="http://schemas.microsoft.com/office/drawing/2010/main" val="0"/>
              </a:ext>
            </a:extLst>
          </a:blip>
          <a:srcRect l="19856" r="13567"/>
          <a:stretch/>
        </p:blipFill>
        <p:spPr bwMode="auto">
          <a:xfrm>
            <a:off x="7091938" y="1756949"/>
            <a:ext cx="1380534" cy="2073598"/>
          </a:xfrm>
          <a:prstGeom prst="rect">
            <a:avLst/>
          </a:prstGeom>
          <a:noFill/>
          <a:extLst>
            <a:ext uri="{909E8E84-426E-40DD-AFC4-6F175D3DCCD1}">
              <a14:hiddenFill xmlns:a14="http://schemas.microsoft.com/office/drawing/2010/main">
                <a:solidFill>
                  <a:srgbClr val="FFFFFF"/>
                </a:solidFill>
              </a14:hiddenFill>
            </a:ext>
          </a:extLst>
        </p:spPr>
      </p:pic>
      <p:sp>
        <p:nvSpPr>
          <p:cNvPr id="11" name="Espace réservé du contenu 2"/>
          <p:cNvSpPr txBox="1">
            <a:spLocks/>
          </p:cNvSpPr>
          <p:nvPr/>
        </p:nvSpPr>
        <p:spPr>
          <a:xfrm>
            <a:off x="6436006" y="3825836"/>
            <a:ext cx="4736819" cy="3006009"/>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b="1" dirty="0"/>
              <a:t>Serveur applicatif</a:t>
            </a:r>
          </a:p>
          <a:p>
            <a:pPr marL="0" indent="0">
              <a:buFont typeface="Arial" panose="020B0604020202020204" pitchFamily="34" charset="0"/>
              <a:buNone/>
            </a:pPr>
            <a:endParaRPr lang="fr-FR" b="1" dirty="0"/>
          </a:p>
          <a:p>
            <a:pPr marL="0" indent="0">
              <a:buFont typeface="Arial" panose="020B0604020202020204" pitchFamily="34" charset="0"/>
              <a:buNone/>
            </a:pPr>
            <a:r>
              <a:rPr lang="fr-FR" b="1" dirty="0">
                <a:solidFill>
                  <a:schemeClr val="accent1">
                    <a:lumMod val="75000"/>
                  </a:schemeClr>
                </a:solidFill>
              </a:rPr>
              <a:t>Rôles fonctionnels :</a:t>
            </a:r>
          </a:p>
          <a:p>
            <a:r>
              <a:rPr lang="fr-FR" b="1" dirty="0">
                <a:solidFill>
                  <a:schemeClr val="accent1">
                    <a:lumMod val="75000"/>
                  </a:schemeClr>
                </a:solidFill>
              </a:rPr>
              <a:t>Gestion des commandes</a:t>
            </a:r>
          </a:p>
          <a:p>
            <a:r>
              <a:rPr lang="fr-FR" b="1" dirty="0">
                <a:solidFill>
                  <a:schemeClr val="accent1">
                    <a:lumMod val="75000"/>
                  </a:schemeClr>
                </a:solidFill>
              </a:rPr>
              <a:t>Authentification/autorisation</a:t>
            </a:r>
          </a:p>
          <a:p>
            <a:r>
              <a:rPr lang="fr-FR" b="1" dirty="0">
                <a:solidFill>
                  <a:schemeClr val="accent1">
                    <a:lumMod val="75000"/>
                  </a:schemeClr>
                </a:solidFill>
              </a:rPr>
              <a:t>Envoie de SMS/mail</a:t>
            </a:r>
          </a:p>
          <a:p>
            <a:r>
              <a:rPr lang="fr-FR" b="1" dirty="0">
                <a:solidFill>
                  <a:schemeClr val="accent1">
                    <a:lumMod val="75000"/>
                  </a:schemeClr>
                </a:solidFill>
              </a:rPr>
              <a:t>Article et Stock</a:t>
            </a:r>
          </a:p>
          <a:p>
            <a:r>
              <a:rPr lang="fr-FR" b="1" dirty="0">
                <a:solidFill>
                  <a:schemeClr val="accent1">
                    <a:lumMod val="75000"/>
                  </a:schemeClr>
                </a:solidFill>
              </a:rPr>
              <a:t>Images</a:t>
            </a:r>
            <a:endParaRPr lang="fr-FR" dirty="0">
              <a:solidFill>
                <a:schemeClr val="accent1">
                  <a:lumMod val="75000"/>
                </a:schemeClr>
              </a:solidFill>
            </a:endParaRPr>
          </a:p>
          <a:p>
            <a:pPr marL="0" indent="0">
              <a:buNone/>
            </a:pPr>
            <a:endParaRPr lang="fr-FR" dirty="0"/>
          </a:p>
          <a:p>
            <a:pPr marL="0" indent="0">
              <a:buFont typeface="Arial" panose="020B0604020202020204" pitchFamily="34" charset="0"/>
              <a:buNone/>
            </a:pPr>
            <a:endParaRPr lang="fr-FR" b="1" dirty="0"/>
          </a:p>
        </p:txBody>
      </p:sp>
      <p:cxnSp>
        <p:nvCxnSpPr>
          <p:cNvPr id="12" name="Connecteur droit 11"/>
          <p:cNvCxnSpPr>
            <a:cxnSpLocks/>
            <a:stCxn id="10" idx="1"/>
            <a:endCxn id="9" idx="3"/>
          </p:cNvCxnSpPr>
          <p:nvPr/>
        </p:nvCxnSpPr>
        <p:spPr>
          <a:xfrm flipH="1" flipV="1">
            <a:off x="2980938" y="2789037"/>
            <a:ext cx="4111000" cy="4711"/>
          </a:xfrm>
          <a:prstGeom prst="line">
            <a:avLst/>
          </a:prstGeom>
          <a:ln w="25400">
            <a:headEnd type="triangle"/>
            <a:tailEnd type="oval"/>
          </a:ln>
        </p:spPr>
        <p:style>
          <a:lnRef idx="1">
            <a:schemeClr val="accent1"/>
          </a:lnRef>
          <a:fillRef idx="0">
            <a:schemeClr val="accent1"/>
          </a:fillRef>
          <a:effectRef idx="0">
            <a:schemeClr val="accent1"/>
          </a:effectRef>
          <a:fontRef idx="minor">
            <a:schemeClr val="tx1"/>
          </a:fontRef>
        </p:style>
      </p:cxnSp>
      <p:sp>
        <p:nvSpPr>
          <p:cNvPr id="13" name="Espace réservé du contenu 2"/>
          <p:cNvSpPr txBox="1">
            <a:spLocks/>
          </p:cNvSpPr>
          <p:nvPr/>
        </p:nvSpPr>
        <p:spPr>
          <a:xfrm>
            <a:off x="2861262" y="1461417"/>
            <a:ext cx="4350352" cy="782371"/>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b="1" dirty="0">
                <a:solidFill>
                  <a:schemeClr val="bg1">
                    <a:lumMod val="50000"/>
                  </a:schemeClr>
                </a:solidFill>
              </a:rPr>
              <a:t>HTTPS POST /commander</a:t>
            </a:r>
          </a:p>
          <a:p>
            <a:pPr marL="457200" lvl="1" indent="0">
              <a:buNone/>
            </a:pPr>
            <a:r>
              <a:rPr lang="fr-FR" b="1" dirty="0">
                <a:solidFill>
                  <a:schemeClr val="bg1">
                    <a:lumMod val="50000"/>
                  </a:schemeClr>
                </a:solidFill>
              </a:rPr>
              <a:t>Header</a:t>
            </a:r>
          </a:p>
          <a:p>
            <a:pPr marL="457200" lvl="1" indent="0">
              <a:buNone/>
            </a:pPr>
            <a:r>
              <a:rPr lang="fr-FR" b="1" dirty="0" err="1">
                <a:solidFill>
                  <a:schemeClr val="bg1">
                    <a:lumMod val="50000"/>
                  </a:schemeClr>
                </a:solidFill>
              </a:rPr>
              <a:t>Token_auth</a:t>
            </a:r>
            <a:r>
              <a:rPr lang="fr-FR" b="1" dirty="0">
                <a:solidFill>
                  <a:schemeClr val="bg1">
                    <a:lumMod val="50000"/>
                  </a:schemeClr>
                </a:solidFill>
              </a:rPr>
              <a:t>: ‘’76867686’’</a:t>
            </a:r>
          </a:p>
          <a:p>
            <a:pPr marL="0" indent="0">
              <a:buFont typeface="Arial" panose="020B0604020202020204" pitchFamily="34" charset="0"/>
              <a:buNone/>
            </a:pPr>
            <a:endParaRPr lang="fr-FR" b="1" dirty="0">
              <a:solidFill>
                <a:schemeClr val="bg1">
                  <a:lumMod val="50000"/>
                </a:schemeClr>
              </a:solidFill>
            </a:endParaRPr>
          </a:p>
          <a:p>
            <a:pPr marL="0" indent="0">
              <a:buFont typeface="Arial" panose="020B0604020202020204" pitchFamily="34" charset="0"/>
              <a:buNone/>
            </a:pPr>
            <a:endParaRPr lang="fr-FR" b="1" dirty="0">
              <a:solidFill>
                <a:schemeClr val="bg1">
                  <a:lumMod val="50000"/>
                </a:schemeClr>
              </a:solidFill>
            </a:endParaRPr>
          </a:p>
        </p:txBody>
      </p:sp>
      <p:grpSp>
        <p:nvGrpSpPr>
          <p:cNvPr id="14" name="Groupe 13"/>
          <p:cNvGrpSpPr/>
          <p:nvPr/>
        </p:nvGrpSpPr>
        <p:grpSpPr>
          <a:xfrm>
            <a:off x="9579955" y="1955785"/>
            <a:ext cx="1107080" cy="1184579"/>
            <a:chOff x="7629365" y="5649458"/>
            <a:chExt cx="386744" cy="467381"/>
          </a:xfrm>
        </p:grpSpPr>
        <p:pic>
          <p:nvPicPr>
            <p:cNvPr id="15" name="Picture 4" descr="Résultat de recherche d'images pour &quot;image serveur&quot;"/>
            <p:cNvPicPr>
              <a:picLocks noChangeAspect="1" noChangeArrowheads="1"/>
            </p:cNvPicPr>
            <p:nvPr/>
          </p:nvPicPr>
          <p:blipFill rotWithShape="1">
            <a:blip r:embed="rId5">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2" descr="Résultat de recherche d'images pour &quot;image base de données&quot;"/>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17" name="Connecteur droit 16"/>
          <p:cNvCxnSpPr>
            <a:cxnSpLocks/>
            <a:stCxn id="10" idx="3"/>
            <a:endCxn id="15" idx="1"/>
          </p:cNvCxnSpPr>
          <p:nvPr/>
        </p:nvCxnSpPr>
        <p:spPr>
          <a:xfrm flipV="1">
            <a:off x="8472472" y="2524879"/>
            <a:ext cx="1107483" cy="268869"/>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4" name="Espace réservé du contenu 2"/>
          <p:cNvSpPr txBox="1">
            <a:spLocks/>
          </p:cNvSpPr>
          <p:nvPr/>
        </p:nvSpPr>
        <p:spPr>
          <a:xfrm>
            <a:off x="8789633" y="3160514"/>
            <a:ext cx="2810434" cy="19794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b="1" dirty="0"/>
              <a:t>Base de données</a:t>
            </a:r>
          </a:p>
        </p:txBody>
      </p:sp>
      <p:pic>
        <p:nvPicPr>
          <p:cNvPr id="17410" name="Picture 2" descr="Résultat de recherche d'images pour &quot;cookie&quot;"/>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32948" y="1830315"/>
            <a:ext cx="429328" cy="429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07820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Authentification, pourquoi OAUTH ?</a:t>
            </a:r>
          </a:p>
        </p:txBody>
      </p:sp>
      <p:sp>
        <p:nvSpPr>
          <p:cNvPr id="18" name="Espace réservé du contenu 2"/>
          <p:cNvSpPr>
            <a:spLocks noGrp="1"/>
          </p:cNvSpPr>
          <p:nvPr>
            <p:ph idx="1"/>
          </p:nvPr>
        </p:nvSpPr>
        <p:spPr>
          <a:xfrm>
            <a:off x="838200" y="1576884"/>
            <a:ext cx="11185161" cy="4912564"/>
          </a:xfrm>
        </p:spPr>
        <p:txBody>
          <a:bodyPr>
            <a:normAutofit fontScale="92500" lnSpcReduction="10000"/>
          </a:bodyPr>
          <a:lstStyle/>
          <a:p>
            <a:pPr marL="0" indent="0" algn="ctr">
              <a:buNone/>
            </a:pPr>
            <a:r>
              <a:rPr lang="fr-FR" sz="4800" dirty="0"/>
              <a:t>Mon application à du succès et est utilisée par des milliers de clients dans le monde et simultanément.</a:t>
            </a:r>
          </a:p>
          <a:p>
            <a:pPr marL="0" indent="0" algn="ctr">
              <a:buNone/>
            </a:pPr>
            <a:endParaRPr lang="fr-FR" sz="4800" dirty="0"/>
          </a:p>
          <a:p>
            <a:pPr marL="0" indent="0" algn="ctr">
              <a:buNone/>
            </a:pPr>
            <a:r>
              <a:rPr lang="fr-FR" sz="4800" dirty="0"/>
              <a:t>On est passé de 2 développeurs à 45.</a:t>
            </a:r>
          </a:p>
          <a:p>
            <a:pPr marL="0" indent="0" algn="ctr">
              <a:buNone/>
            </a:pPr>
            <a:endParaRPr lang="fr-FR" sz="4800" dirty="0"/>
          </a:p>
          <a:p>
            <a:pPr marL="0" indent="0" algn="ctr">
              <a:buNone/>
            </a:pPr>
            <a:r>
              <a:rPr lang="fr-FR" sz="4800" dirty="0"/>
              <a:t>On a besoin d’ouvrir notre API à des partenaires tiers!</a:t>
            </a:r>
          </a:p>
        </p:txBody>
      </p:sp>
    </p:spTree>
    <p:extLst>
      <p:ext uri="{BB962C8B-B14F-4D97-AF65-F5344CB8AC3E}">
        <p14:creationId xmlns:p14="http://schemas.microsoft.com/office/powerpoint/2010/main" val="665349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058020" y="5716829"/>
            <a:ext cx="2191303" cy="1055443"/>
          </a:xfrm>
          <a:prstGeom prst="rect">
            <a:avLst/>
          </a:prstGeom>
          <a:noFill/>
          <a:ln w="254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02"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8466"/>
          <a:stretch/>
        </p:blipFill>
        <p:spPr bwMode="auto">
          <a:xfrm>
            <a:off x="2121947" y="1976752"/>
            <a:ext cx="468826" cy="760124"/>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p:cNvSpPr>
            <a:spLocks noGrp="1"/>
          </p:cNvSpPr>
          <p:nvPr>
            <p:ph type="title"/>
          </p:nvPr>
        </p:nvSpPr>
        <p:spPr/>
        <p:txBody>
          <a:bodyPr/>
          <a:lstStyle/>
          <a:p>
            <a:r>
              <a:rPr lang="fr-FR" dirty="0"/>
              <a:t>Authentification, pourquoi OAUTH ?</a:t>
            </a:r>
          </a:p>
        </p:txBody>
      </p:sp>
      <p:sp>
        <p:nvSpPr>
          <p:cNvPr id="97" name="Espace réservé du contenu 2"/>
          <p:cNvSpPr>
            <a:spLocks noGrp="1"/>
          </p:cNvSpPr>
          <p:nvPr>
            <p:ph idx="1"/>
          </p:nvPr>
        </p:nvSpPr>
        <p:spPr>
          <a:xfrm>
            <a:off x="6328101" y="1271588"/>
            <a:ext cx="5695259" cy="4326802"/>
          </a:xfrm>
        </p:spPr>
        <p:txBody>
          <a:bodyPr>
            <a:normAutofit lnSpcReduction="10000"/>
          </a:bodyPr>
          <a:lstStyle/>
          <a:p>
            <a:r>
              <a:rPr lang="fr-FR" dirty="0"/>
              <a:t>Pour pouvoir garder des temps de réponses acceptables, on </a:t>
            </a:r>
            <a:r>
              <a:rPr lang="fr-FR" dirty="0" err="1"/>
              <a:t>ré-architecture</a:t>
            </a:r>
            <a:r>
              <a:rPr lang="fr-FR" dirty="0"/>
              <a:t> l’application en </a:t>
            </a:r>
            <a:r>
              <a:rPr lang="fr-FR" b="1" dirty="0" err="1"/>
              <a:t>microservices</a:t>
            </a:r>
            <a:endParaRPr lang="fr-FR" dirty="0"/>
          </a:p>
          <a:p>
            <a:pPr lvl="1"/>
            <a:r>
              <a:rPr lang="fr-FR" dirty="0"/>
              <a:t>Afin de pouvoir gérer l’authentification sur tous les « services » fonctionnels, la première brique à sortir est l’authentification</a:t>
            </a:r>
          </a:p>
          <a:p>
            <a:pPr lvl="1"/>
            <a:endParaRPr lang="fr-FR" dirty="0"/>
          </a:p>
          <a:p>
            <a:r>
              <a:rPr lang="fr-FR" dirty="0"/>
              <a:t>On veut être capable de savoir qui ou quoi accède à une ressource, même si l’accès est indirecte.</a:t>
            </a:r>
          </a:p>
          <a:p>
            <a:pPr lvl="1"/>
            <a:endParaRPr lang="fr-FR" dirty="0"/>
          </a:p>
        </p:txBody>
      </p:sp>
      <p:pic>
        <p:nvPicPr>
          <p:cNvPr id="4"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8466"/>
          <a:stretch/>
        </p:blipFill>
        <p:spPr bwMode="auto">
          <a:xfrm>
            <a:off x="2408952" y="3978312"/>
            <a:ext cx="468826" cy="760124"/>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u contenu 2"/>
          <p:cNvSpPr txBox="1">
            <a:spLocks/>
          </p:cNvSpPr>
          <p:nvPr/>
        </p:nvSpPr>
        <p:spPr>
          <a:xfrm>
            <a:off x="2842489" y="4266360"/>
            <a:ext cx="1616977" cy="605397"/>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Serveur Authentification</a:t>
            </a:r>
            <a:endParaRPr lang="fr-FR" dirty="0"/>
          </a:p>
        </p:txBody>
      </p:sp>
      <p:sp>
        <p:nvSpPr>
          <p:cNvPr id="7" name="Espace réservé du contenu 2"/>
          <p:cNvSpPr txBox="1">
            <a:spLocks/>
          </p:cNvSpPr>
          <p:nvPr/>
        </p:nvSpPr>
        <p:spPr>
          <a:xfrm>
            <a:off x="1585935" y="6193487"/>
            <a:ext cx="1525131" cy="553570"/>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Serveur article-stock</a:t>
            </a:r>
            <a:endParaRPr lang="fr-FR" dirty="0"/>
          </a:p>
        </p:txBody>
      </p:sp>
      <p:pic>
        <p:nvPicPr>
          <p:cNvPr id="8"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8466"/>
          <a:stretch/>
        </p:blipFill>
        <p:spPr bwMode="auto">
          <a:xfrm>
            <a:off x="2114087" y="5477679"/>
            <a:ext cx="468826" cy="76012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8466"/>
          <a:stretch/>
        </p:blipFill>
        <p:spPr bwMode="auto">
          <a:xfrm>
            <a:off x="4996219" y="5042433"/>
            <a:ext cx="468826" cy="760124"/>
          </a:xfrm>
          <a:prstGeom prst="rect">
            <a:avLst/>
          </a:prstGeom>
          <a:noFill/>
          <a:extLst>
            <a:ext uri="{909E8E84-426E-40DD-AFC4-6F175D3DCCD1}">
              <a14:hiddenFill xmlns:a14="http://schemas.microsoft.com/office/drawing/2010/main">
                <a:solidFill>
                  <a:srgbClr val="FFFFFF"/>
                </a:solidFill>
              </a14:hiddenFill>
            </a:ext>
          </a:extLst>
        </p:spPr>
      </p:pic>
      <p:sp>
        <p:nvSpPr>
          <p:cNvPr id="12" name="Espace réservé du contenu 2"/>
          <p:cNvSpPr txBox="1">
            <a:spLocks/>
          </p:cNvSpPr>
          <p:nvPr/>
        </p:nvSpPr>
        <p:spPr>
          <a:xfrm>
            <a:off x="4468066" y="5935878"/>
            <a:ext cx="1525131" cy="553570"/>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Serveur images</a:t>
            </a:r>
            <a:endParaRPr lang="fr-FR" dirty="0"/>
          </a:p>
        </p:txBody>
      </p:sp>
      <p:pic>
        <p:nvPicPr>
          <p:cNvPr id="13"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8466"/>
          <a:stretch/>
        </p:blipFill>
        <p:spPr bwMode="auto">
          <a:xfrm>
            <a:off x="4522066" y="3026757"/>
            <a:ext cx="468826" cy="760124"/>
          </a:xfrm>
          <a:prstGeom prst="rect">
            <a:avLst/>
          </a:prstGeom>
          <a:noFill/>
          <a:extLst>
            <a:ext uri="{909E8E84-426E-40DD-AFC4-6F175D3DCCD1}">
              <a14:hiddenFill xmlns:a14="http://schemas.microsoft.com/office/drawing/2010/main">
                <a:solidFill>
                  <a:srgbClr val="FFFFFF"/>
                </a:solidFill>
              </a14:hiddenFill>
            </a:ext>
          </a:extLst>
        </p:spPr>
      </p:pic>
      <p:sp>
        <p:nvSpPr>
          <p:cNvPr id="15" name="Espace réservé du contenu 2"/>
          <p:cNvSpPr txBox="1">
            <a:spLocks/>
          </p:cNvSpPr>
          <p:nvPr/>
        </p:nvSpPr>
        <p:spPr>
          <a:xfrm>
            <a:off x="3985759" y="3812348"/>
            <a:ext cx="1525131" cy="553570"/>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Envoie de SMS/mail</a:t>
            </a:r>
            <a:endParaRPr lang="fr-FR" dirty="0"/>
          </a:p>
        </p:txBody>
      </p:sp>
      <p:cxnSp>
        <p:nvCxnSpPr>
          <p:cNvPr id="22" name="Connecteur droit 21"/>
          <p:cNvCxnSpPr>
            <a:cxnSpLocks/>
            <a:stCxn id="9" idx="1"/>
            <a:endCxn id="8" idx="3"/>
          </p:cNvCxnSpPr>
          <p:nvPr/>
        </p:nvCxnSpPr>
        <p:spPr>
          <a:xfrm flipH="1">
            <a:off x="2582913" y="5422495"/>
            <a:ext cx="2413306" cy="435246"/>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cxnSp>
        <p:nvCxnSpPr>
          <p:cNvPr id="33" name="Connecteur droit 32"/>
          <p:cNvCxnSpPr>
            <a:cxnSpLocks/>
            <a:stCxn id="4" idx="0"/>
            <a:endCxn id="104" idx="0"/>
          </p:cNvCxnSpPr>
          <p:nvPr/>
        </p:nvCxnSpPr>
        <p:spPr>
          <a:xfrm flipH="1" flipV="1">
            <a:off x="2348157" y="2654106"/>
            <a:ext cx="295208" cy="1324206"/>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pic>
        <p:nvPicPr>
          <p:cNvPr id="40" name="Picture 2" descr="Résultat de recherche d'images pour &quot;image ordinateur&qu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1999" y="2987100"/>
            <a:ext cx="1002507" cy="1002507"/>
          </a:xfrm>
          <a:prstGeom prst="rect">
            <a:avLst/>
          </a:prstGeom>
          <a:noFill/>
          <a:extLst>
            <a:ext uri="{909E8E84-426E-40DD-AFC4-6F175D3DCCD1}">
              <a14:hiddenFill xmlns:a14="http://schemas.microsoft.com/office/drawing/2010/main">
                <a:solidFill>
                  <a:srgbClr val="FFFFFF"/>
                </a:solidFill>
              </a14:hiddenFill>
            </a:ext>
          </a:extLst>
        </p:spPr>
      </p:pic>
      <p:cxnSp>
        <p:nvCxnSpPr>
          <p:cNvPr id="49" name="Connecteur droit 48"/>
          <p:cNvCxnSpPr>
            <a:cxnSpLocks/>
            <a:stCxn id="102" idx="3"/>
            <a:endCxn id="13" idx="1"/>
          </p:cNvCxnSpPr>
          <p:nvPr/>
        </p:nvCxnSpPr>
        <p:spPr>
          <a:xfrm>
            <a:off x="2590773" y="2356814"/>
            <a:ext cx="1931293" cy="1050005"/>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cxnSp>
        <p:nvCxnSpPr>
          <p:cNvPr id="53" name="Connecteur droit 52"/>
          <p:cNvCxnSpPr>
            <a:cxnSpLocks/>
            <a:stCxn id="8" idx="1"/>
            <a:endCxn id="40" idx="3"/>
          </p:cNvCxnSpPr>
          <p:nvPr/>
        </p:nvCxnSpPr>
        <p:spPr>
          <a:xfrm flipH="1" flipV="1">
            <a:off x="1204506" y="3488354"/>
            <a:ext cx="909581" cy="2369387"/>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cxnSp>
        <p:nvCxnSpPr>
          <p:cNvPr id="56" name="Connecteur droit 55"/>
          <p:cNvCxnSpPr>
            <a:cxnSpLocks/>
            <a:stCxn id="4" idx="1"/>
            <a:endCxn id="40" idx="3"/>
          </p:cNvCxnSpPr>
          <p:nvPr/>
        </p:nvCxnSpPr>
        <p:spPr>
          <a:xfrm flipH="1" flipV="1">
            <a:off x="1204506" y="3488354"/>
            <a:ext cx="1204446" cy="870020"/>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cxnSp>
        <p:nvCxnSpPr>
          <p:cNvPr id="64" name="Connecteur droit 63"/>
          <p:cNvCxnSpPr>
            <a:cxnSpLocks/>
            <a:stCxn id="4" idx="3"/>
            <a:endCxn id="13" idx="1"/>
          </p:cNvCxnSpPr>
          <p:nvPr/>
        </p:nvCxnSpPr>
        <p:spPr>
          <a:xfrm flipV="1">
            <a:off x="2877778" y="3406819"/>
            <a:ext cx="1644288" cy="951555"/>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grpSp>
        <p:nvGrpSpPr>
          <p:cNvPr id="74" name="Groupe 73"/>
          <p:cNvGrpSpPr/>
          <p:nvPr/>
        </p:nvGrpSpPr>
        <p:grpSpPr>
          <a:xfrm>
            <a:off x="6029121" y="5649458"/>
            <a:ext cx="386744" cy="467381"/>
            <a:chOff x="7629365" y="5649458"/>
            <a:chExt cx="386744" cy="467381"/>
          </a:xfrm>
        </p:grpSpPr>
        <p:pic>
          <p:nvPicPr>
            <p:cNvPr id="70"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12" descr="Résultat de recherche d'images pour &quot;image base de données&quo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 name="Groupe 74"/>
          <p:cNvGrpSpPr/>
          <p:nvPr/>
        </p:nvGrpSpPr>
        <p:grpSpPr>
          <a:xfrm>
            <a:off x="3252474" y="6062438"/>
            <a:ext cx="386744" cy="467381"/>
            <a:chOff x="7629365" y="5649458"/>
            <a:chExt cx="386744" cy="467381"/>
          </a:xfrm>
        </p:grpSpPr>
        <p:pic>
          <p:nvPicPr>
            <p:cNvPr id="76"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12" descr="Résultat de recherche d'images pour &quot;image base de données&quo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8" name="Groupe 77"/>
          <p:cNvGrpSpPr/>
          <p:nvPr/>
        </p:nvGrpSpPr>
        <p:grpSpPr>
          <a:xfrm>
            <a:off x="2978146" y="3225635"/>
            <a:ext cx="386744" cy="467381"/>
            <a:chOff x="7629365" y="5649458"/>
            <a:chExt cx="386744" cy="467381"/>
          </a:xfrm>
        </p:grpSpPr>
        <p:pic>
          <p:nvPicPr>
            <p:cNvPr id="79"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12" descr="Résultat de recherche d'images pour &quot;image base de données&quo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1" name="Groupe 80"/>
          <p:cNvGrpSpPr/>
          <p:nvPr/>
        </p:nvGrpSpPr>
        <p:grpSpPr>
          <a:xfrm>
            <a:off x="5219812" y="2402116"/>
            <a:ext cx="386744" cy="467381"/>
            <a:chOff x="7629365" y="5649458"/>
            <a:chExt cx="386744" cy="467381"/>
          </a:xfrm>
        </p:grpSpPr>
        <p:pic>
          <p:nvPicPr>
            <p:cNvPr id="82"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12" descr="Résultat de recherche d'images pour &quot;image base de données&quo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84" name="Connecteur droit 83"/>
          <p:cNvCxnSpPr>
            <a:cxnSpLocks/>
            <a:stCxn id="4" idx="0"/>
            <a:endCxn id="79" idx="1"/>
          </p:cNvCxnSpPr>
          <p:nvPr/>
        </p:nvCxnSpPr>
        <p:spPr>
          <a:xfrm flipV="1">
            <a:off x="2643365" y="3450174"/>
            <a:ext cx="334781" cy="528138"/>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87" name="Connecteur droit 86"/>
          <p:cNvCxnSpPr>
            <a:cxnSpLocks/>
            <a:stCxn id="13" idx="0"/>
            <a:endCxn id="82" idx="1"/>
          </p:cNvCxnSpPr>
          <p:nvPr/>
        </p:nvCxnSpPr>
        <p:spPr>
          <a:xfrm flipV="1">
            <a:off x="4756479" y="2626655"/>
            <a:ext cx="463333" cy="400102"/>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0" name="Connecteur droit 89"/>
          <p:cNvCxnSpPr>
            <a:cxnSpLocks/>
            <a:stCxn id="8" idx="3"/>
            <a:endCxn id="76" idx="1"/>
          </p:cNvCxnSpPr>
          <p:nvPr/>
        </p:nvCxnSpPr>
        <p:spPr>
          <a:xfrm>
            <a:off x="2582913" y="5857741"/>
            <a:ext cx="669561" cy="429236"/>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3" name="Connecteur droit 92"/>
          <p:cNvCxnSpPr>
            <a:cxnSpLocks/>
            <a:stCxn id="9" idx="3"/>
            <a:endCxn id="70" idx="1"/>
          </p:cNvCxnSpPr>
          <p:nvPr/>
        </p:nvCxnSpPr>
        <p:spPr>
          <a:xfrm>
            <a:off x="5465045" y="5422495"/>
            <a:ext cx="564076" cy="451502"/>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4" name="Espace réservé du contenu 2"/>
          <p:cNvSpPr txBox="1">
            <a:spLocks/>
          </p:cNvSpPr>
          <p:nvPr/>
        </p:nvSpPr>
        <p:spPr>
          <a:xfrm>
            <a:off x="1585591" y="2654106"/>
            <a:ext cx="1525131" cy="55357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Serveur gestion commande</a:t>
            </a:r>
            <a:endParaRPr lang="fr-FR" dirty="0"/>
          </a:p>
        </p:txBody>
      </p:sp>
      <p:cxnSp>
        <p:nvCxnSpPr>
          <p:cNvPr id="107" name="Connecteur droit 106"/>
          <p:cNvCxnSpPr>
            <a:cxnSpLocks/>
            <a:stCxn id="40" idx="3"/>
            <a:endCxn id="102" idx="1"/>
          </p:cNvCxnSpPr>
          <p:nvPr/>
        </p:nvCxnSpPr>
        <p:spPr>
          <a:xfrm flipV="1">
            <a:off x="1204506" y="2356814"/>
            <a:ext cx="917441" cy="1131540"/>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grpSp>
        <p:nvGrpSpPr>
          <p:cNvPr id="110" name="Groupe 109"/>
          <p:cNvGrpSpPr/>
          <p:nvPr/>
        </p:nvGrpSpPr>
        <p:grpSpPr>
          <a:xfrm>
            <a:off x="2843769" y="1684736"/>
            <a:ext cx="386744" cy="467381"/>
            <a:chOff x="7629365" y="5649458"/>
            <a:chExt cx="386744" cy="467381"/>
          </a:xfrm>
        </p:grpSpPr>
        <p:pic>
          <p:nvPicPr>
            <p:cNvPr id="111"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112" name="Picture 12" descr="Résultat de recherche d'images pour &quot;image base de données&quo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113" name="Connecteur droit 112"/>
          <p:cNvCxnSpPr>
            <a:cxnSpLocks/>
            <a:stCxn id="102" idx="3"/>
            <a:endCxn id="111" idx="1"/>
          </p:cNvCxnSpPr>
          <p:nvPr/>
        </p:nvCxnSpPr>
        <p:spPr>
          <a:xfrm flipV="1">
            <a:off x="2590773" y="1909275"/>
            <a:ext cx="252996" cy="447539"/>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9" name="Espace réservé du contenu 2"/>
          <p:cNvSpPr txBox="1">
            <a:spLocks/>
          </p:cNvSpPr>
          <p:nvPr/>
        </p:nvSpPr>
        <p:spPr>
          <a:xfrm>
            <a:off x="201999" y="3940706"/>
            <a:ext cx="1343025" cy="366712"/>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b="1"/>
              <a:t>Client</a:t>
            </a:r>
            <a:endParaRPr lang="fr-FR" dirty="0"/>
          </a:p>
        </p:txBody>
      </p:sp>
      <p:pic>
        <p:nvPicPr>
          <p:cNvPr id="45"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8466"/>
          <a:stretch/>
        </p:blipFill>
        <p:spPr bwMode="auto">
          <a:xfrm>
            <a:off x="7145928" y="5805269"/>
            <a:ext cx="468826" cy="760124"/>
          </a:xfrm>
          <a:prstGeom prst="rect">
            <a:avLst/>
          </a:prstGeom>
          <a:noFill/>
          <a:extLst>
            <a:ext uri="{909E8E84-426E-40DD-AFC4-6F175D3DCCD1}">
              <a14:hiddenFill xmlns:a14="http://schemas.microsoft.com/office/drawing/2010/main">
                <a:solidFill>
                  <a:srgbClr val="FFFFFF"/>
                </a:solidFill>
              </a14:hiddenFill>
            </a:ext>
          </a:extLst>
        </p:spPr>
      </p:pic>
      <p:sp>
        <p:nvSpPr>
          <p:cNvPr id="46" name="Espace réservé du contenu 2"/>
          <p:cNvSpPr txBox="1">
            <a:spLocks/>
          </p:cNvSpPr>
          <p:nvPr/>
        </p:nvSpPr>
        <p:spPr>
          <a:xfrm>
            <a:off x="7432889" y="5821270"/>
            <a:ext cx="1880086" cy="988602"/>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Légende:</a:t>
            </a:r>
          </a:p>
          <a:p>
            <a:pPr marL="0" indent="0" algn="ctr">
              <a:buFont typeface="Arial" panose="020B0604020202020204" pitchFamily="34" charset="0"/>
              <a:buNone/>
            </a:pPr>
            <a:r>
              <a:rPr lang="fr-FR" b="1" dirty="0"/>
              <a:t>1 ou n serveurs</a:t>
            </a:r>
            <a:endParaRPr lang="fr-FR" dirty="0"/>
          </a:p>
        </p:txBody>
      </p:sp>
      <p:sp>
        <p:nvSpPr>
          <p:cNvPr id="6" name="Espace réservé du numéro de diapositive 5"/>
          <p:cNvSpPr>
            <a:spLocks noGrp="1"/>
          </p:cNvSpPr>
          <p:nvPr>
            <p:ph type="sldNum" sz="quarter" idx="12"/>
          </p:nvPr>
        </p:nvSpPr>
        <p:spPr>
          <a:xfrm>
            <a:off x="9049726" y="6193487"/>
            <a:ext cx="2743200" cy="365125"/>
          </a:xfrm>
        </p:spPr>
        <p:txBody>
          <a:bodyPr/>
          <a:lstStyle/>
          <a:p>
            <a:fld id="{B79E4878-4BCB-449E-94CF-AE2A0F6BB533}" type="slidenum">
              <a:rPr lang="fr-FR" smtClean="0"/>
              <a:t>39</a:t>
            </a:fld>
            <a:endParaRPr lang="fr-FR"/>
          </a:p>
        </p:txBody>
      </p:sp>
      <p:cxnSp>
        <p:nvCxnSpPr>
          <p:cNvPr id="47" name="Connecteur droit 46"/>
          <p:cNvCxnSpPr>
            <a:cxnSpLocks/>
            <a:stCxn id="4" idx="2"/>
            <a:endCxn id="9" idx="1"/>
          </p:cNvCxnSpPr>
          <p:nvPr/>
        </p:nvCxnSpPr>
        <p:spPr>
          <a:xfrm>
            <a:off x="2643365" y="4738436"/>
            <a:ext cx="2352854" cy="684059"/>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Connecteur droit 49"/>
          <p:cNvCxnSpPr>
            <a:cxnSpLocks/>
            <a:stCxn id="4" idx="2"/>
            <a:endCxn id="8" idx="0"/>
          </p:cNvCxnSpPr>
          <p:nvPr/>
        </p:nvCxnSpPr>
        <p:spPr>
          <a:xfrm flipH="1">
            <a:off x="2348500" y="4738436"/>
            <a:ext cx="294865" cy="739243"/>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pic>
        <p:nvPicPr>
          <p:cNvPr id="72" name="Picture 2" descr="Résultat de recherche d'images pour &quot;cookie&quot;"/>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6652" y="2958547"/>
            <a:ext cx="429328" cy="42932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Résultat de recherche d'images pour &quot;cookie&quot;"/>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32385" y="5716829"/>
            <a:ext cx="429328" cy="429328"/>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2" descr="Résultat de recherche d'images pour &quot;cookie&quot;"/>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60763" y="5606606"/>
            <a:ext cx="429328" cy="429328"/>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8466"/>
          <a:stretch/>
        </p:blipFill>
        <p:spPr bwMode="auto">
          <a:xfrm>
            <a:off x="735680" y="1189036"/>
            <a:ext cx="468826" cy="760124"/>
          </a:xfrm>
          <a:prstGeom prst="rect">
            <a:avLst/>
          </a:prstGeom>
          <a:noFill/>
          <a:extLst>
            <a:ext uri="{909E8E84-426E-40DD-AFC4-6F175D3DCCD1}">
              <a14:hiddenFill xmlns:a14="http://schemas.microsoft.com/office/drawing/2010/main">
                <a:solidFill>
                  <a:srgbClr val="FFFFFF"/>
                </a:solidFill>
              </a14:hiddenFill>
            </a:ext>
          </a:extLst>
        </p:spPr>
      </p:pic>
      <p:sp>
        <p:nvSpPr>
          <p:cNvPr id="54" name="Espace réservé du contenu 2"/>
          <p:cNvSpPr txBox="1">
            <a:spLocks/>
          </p:cNvSpPr>
          <p:nvPr/>
        </p:nvSpPr>
        <p:spPr>
          <a:xfrm>
            <a:off x="199324" y="1866390"/>
            <a:ext cx="1525131" cy="55357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solidFill>
                  <a:srgbClr val="00B050"/>
                </a:solidFill>
              </a:rPr>
              <a:t>Api partenaire externe</a:t>
            </a:r>
            <a:endParaRPr lang="fr-FR" dirty="0">
              <a:solidFill>
                <a:srgbClr val="00B050"/>
              </a:solidFill>
            </a:endParaRPr>
          </a:p>
        </p:txBody>
      </p:sp>
      <p:grpSp>
        <p:nvGrpSpPr>
          <p:cNvPr id="55" name="Groupe 54"/>
          <p:cNvGrpSpPr/>
          <p:nvPr/>
        </p:nvGrpSpPr>
        <p:grpSpPr>
          <a:xfrm>
            <a:off x="222811" y="966433"/>
            <a:ext cx="386744" cy="467381"/>
            <a:chOff x="7629365" y="5649458"/>
            <a:chExt cx="386744" cy="467381"/>
          </a:xfrm>
        </p:grpSpPr>
        <p:pic>
          <p:nvPicPr>
            <p:cNvPr id="57"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12" descr="Résultat de recherche d'images pour &quot;image base de données&quo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59" name="Connecteur droit 58"/>
          <p:cNvCxnSpPr>
            <a:cxnSpLocks/>
            <a:stCxn id="52" idx="1"/>
            <a:endCxn id="58" idx="2"/>
          </p:cNvCxnSpPr>
          <p:nvPr/>
        </p:nvCxnSpPr>
        <p:spPr>
          <a:xfrm flipH="1" flipV="1">
            <a:off x="502431" y="1433814"/>
            <a:ext cx="233249" cy="135284"/>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0" name="Connecteur droit 59"/>
          <p:cNvCxnSpPr>
            <a:cxnSpLocks/>
            <a:stCxn id="4" idx="1"/>
            <a:endCxn id="52" idx="3"/>
          </p:cNvCxnSpPr>
          <p:nvPr/>
        </p:nvCxnSpPr>
        <p:spPr>
          <a:xfrm flipH="1" flipV="1">
            <a:off x="1204506" y="1569098"/>
            <a:ext cx="1204446" cy="2789276"/>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99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8">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p:cNvSpPr>
            <a:spLocks noGrp="1"/>
          </p:cNvSpPr>
          <p:nvPr>
            <p:ph type="title"/>
          </p:nvPr>
        </p:nvSpPr>
        <p:spPr>
          <a:xfrm>
            <a:off x="760508" y="2767754"/>
            <a:ext cx="3200400" cy="1322487"/>
          </a:xfrm>
        </p:spPr>
        <p:txBody>
          <a:bodyPr>
            <a:normAutofit fontScale="90000"/>
          </a:bodyPr>
          <a:lstStyle/>
          <a:p>
            <a:r>
              <a:rPr lang="fr-FR" sz="6000" dirty="0">
                <a:solidFill>
                  <a:srgbClr val="FFFFFF"/>
                </a:solidFill>
              </a:rPr>
              <a:t>HTTP</a:t>
            </a:r>
            <a:br>
              <a:rPr lang="fr-FR" sz="6000" dirty="0">
                <a:solidFill>
                  <a:srgbClr val="FFFFFF"/>
                </a:solidFill>
              </a:rPr>
            </a:br>
            <a:r>
              <a:rPr lang="fr-FR" sz="6000" dirty="0">
                <a:solidFill>
                  <a:srgbClr val="FFFFFF"/>
                </a:solidFill>
              </a:rPr>
              <a:t>HTTPS</a:t>
            </a:r>
          </a:p>
        </p:txBody>
      </p:sp>
      <p:sp>
        <p:nvSpPr>
          <p:cNvPr id="4" name="Espace réservé du numéro de diapositive 3"/>
          <p:cNvSpPr>
            <a:spLocks noGrp="1"/>
          </p:cNvSpPr>
          <p:nvPr>
            <p:ph type="sldNum" sz="quarter" idx="12"/>
          </p:nvPr>
        </p:nvSpPr>
        <p:spPr>
          <a:xfrm>
            <a:off x="9819860" y="6356350"/>
            <a:ext cx="1533939" cy="365125"/>
          </a:xfrm>
        </p:spPr>
        <p:txBody>
          <a:bodyPr>
            <a:normAutofit/>
          </a:bodyPr>
          <a:lstStyle/>
          <a:p>
            <a:pPr>
              <a:spcAft>
                <a:spcPts val="600"/>
              </a:spcAft>
            </a:pPr>
            <a:fld id="{B79E4878-4BCB-449E-94CF-AE2A0F6BB533}" type="slidenum">
              <a:rPr lang="fr-FR" smtClean="0"/>
              <a:pPr>
                <a:spcAft>
                  <a:spcPts val="600"/>
                </a:spcAft>
              </a:pPr>
              <a:t>4</a:t>
            </a:fld>
            <a:endParaRPr lang="fr-FR"/>
          </a:p>
        </p:txBody>
      </p:sp>
      <p:sp>
        <p:nvSpPr>
          <p:cNvPr id="2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Espace réservé du contenu 2"/>
          <p:cNvSpPr>
            <a:spLocks noGrp="1"/>
          </p:cNvSpPr>
          <p:nvPr>
            <p:ph idx="1"/>
          </p:nvPr>
        </p:nvSpPr>
        <p:spPr>
          <a:xfrm>
            <a:off x="4430256" y="136525"/>
            <a:ext cx="7498756" cy="3144633"/>
          </a:xfrm>
        </p:spPr>
        <p:txBody>
          <a:bodyPr anchor="ctr">
            <a:normAutofit/>
          </a:bodyPr>
          <a:lstStyle/>
          <a:p>
            <a:pPr marL="0" indent="0">
              <a:buNone/>
            </a:pPr>
            <a:r>
              <a:rPr lang="fr-FR" b="1" dirty="0">
                <a:hlinkClick r:id="rId2"/>
              </a:rPr>
              <a:t>http://www.lannexe-bretignolles.fr</a:t>
            </a:r>
            <a:r>
              <a:rPr lang="fr-FR" b="1" dirty="0"/>
              <a:t> </a:t>
            </a:r>
            <a:br>
              <a:rPr lang="fr-FR" b="1" dirty="0">
                <a:solidFill>
                  <a:schemeClr val="accent2">
                    <a:lumMod val="75000"/>
                  </a:schemeClr>
                </a:solidFill>
              </a:rPr>
            </a:br>
            <a:r>
              <a:rPr lang="fr-FR" b="1" dirty="0">
                <a:solidFill>
                  <a:schemeClr val="accent2">
                    <a:lumMod val="75000"/>
                  </a:schemeClr>
                </a:solidFill>
              </a:rPr>
              <a:t>80 le port par défaut</a:t>
            </a:r>
          </a:p>
          <a:p>
            <a:pPr marL="0" indent="0">
              <a:buNone/>
            </a:pPr>
            <a:endParaRPr lang="fr-FR" dirty="0"/>
          </a:p>
          <a:p>
            <a:pPr marL="0" indent="0">
              <a:buNone/>
            </a:pPr>
            <a:r>
              <a:rPr lang="fr-FR" b="1" dirty="0">
                <a:hlinkClick r:id="rId3"/>
              </a:rPr>
              <a:t>https://www.lannexe-bretignolles.fr</a:t>
            </a:r>
            <a:r>
              <a:rPr lang="fr-FR" b="1" dirty="0"/>
              <a:t> </a:t>
            </a:r>
            <a:br>
              <a:rPr lang="fr-FR" b="1" dirty="0">
                <a:solidFill>
                  <a:srgbClr val="92D050"/>
                </a:solidFill>
              </a:rPr>
            </a:br>
            <a:r>
              <a:rPr lang="fr-FR" b="1" dirty="0">
                <a:solidFill>
                  <a:srgbClr val="92D050"/>
                </a:solidFill>
              </a:rPr>
              <a:t>443 le port par défaut</a:t>
            </a:r>
          </a:p>
        </p:txBody>
      </p:sp>
      <p:sp>
        <p:nvSpPr>
          <p:cNvPr id="5" name="Rectangle 4">
            <a:extLst>
              <a:ext uri="{FF2B5EF4-FFF2-40B4-BE49-F238E27FC236}">
                <a16:creationId xmlns:a16="http://schemas.microsoft.com/office/drawing/2014/main" id="{63321CE8-A33C-4918-BBEA-B04897032EF7}"/>
              </a:ext>
            </a:extLst>
          </p:cNvPr>
          <p:cNvSpPr/>
          <p:nvPr/>
        </p:nvSpPr>
        <p:spPr>
          <a:xfrm>
            <a:off x="4619568" y="3661120"/>
            <a:ext cx="6734231" cy="1938992"/>
          </a:xfrm>
          <a:prstGeom prst="rect">
            <a:avLst/>
          </a:prstGeom>
          <a:solidFill>
            <a:schemeClr val="accent6">
              <a:lumMod val="75000"/>
            </a:schemeClr>
          </a:solidFill>
        </p:spPr>
        <p:txBody>
          <a:bodyPr wrap="square">
            <a:spAutoFit/>
          </a:bodyPr>
          <a:lstStyle/>
          <a:p>
            <a:r>
              <a:rPr lang="fr-FR" sz="2400" dirty="0">
                <a:solidFill>
                  <a:schemeClr val="bg1"/>
                </a:solidFill>
              </a:rPr>
              <a:t>L'</a:t>
            </a:r>
            <a:r>
              <a:rPr lang="fr-FR" sz="2400" b="1" dirty="0">
                <a:solidFill>
                  <a:schemeClr val="bg1"/>
                </a:solidFill>
              </a:rPr>
              <a:t>HyperText Transfer Protocol Secure</a:t>
            </a:r>
            <a:r>
              <a:rPr lang="fr-FR" sz="2400" dirty="0">
                <a:solidFill>
                  <a:schemeClr val="bg1"/>
                </a:solidFill>
              </a:rPr>
              <a:t>, plus connu sous l'</a:t>
            </a:r>
            <a:r>
              <a:rPr lang="fr-FR" sz="2400" dirty="0">
                <a:solidFill>
                  <a:schemeClr val="bg1"/>
                </a:solidFill>
                <a:hlinkClick r:id="rId4" tooltip="Abréviation">
                  <a:extLst>
                    <a:ext uri="{A12FA001-AC4F-418D-AE19-62706E023703}">
                      <ahyp:hlinkClr xmlns:ahyp="http://schemas.microsoft.com/office/drawing/2018/hyperlinkcolor" val="tx"/>
                    </a:ext>
                  </a:extLst>
                </a:hlinkClick>
              </a:rPr>
              <a:t>abréviation</a:t>
            </a:r>
            <a:r>
              <a:rPr lang="fr-FR" sz="2400" dirty="0">
                <a:solidFill>
                  <a:schemeClr val="bg1"/>
                </a:solidFill>
              </a:rPr>
              <a:t> </a:t>
            </a:r>
            <a:r>
              <a:rPr lang="fr-FR" sz="2400" b="1" dirty="0">
                <a:solidFill>
                  <a:schemeClr val="bg1"/>
                </a:solidFill>
              </a:rPr>
              <a:t>HTTPS</a:t>
            </a:r>
            <a:r>
              <a:rPr lang="fr-FR" sz="2400" dirty="0">
                <a:solidFill>
                  <a:schemeClr val="bg1"/>
                </a:solidFill>
              </a:rPr>
              <a:t> — littéralement « </a:t>
            </a:r>
            <a:r>
              <a:rPr lang="fr-FR" sz="2400" dirty="0">
                <a:solidFill>
                  <a:schemeClr val="bg1"/>
                </a:solidFill>
                <a:hlinkClick r:id="rId5" tooltip="Protocole de communication">
                  <a:extLst>
                    <a:ext uri="{A12FA001-AC4F-418D-AE19-62706E023703}">
                      <ahyp:hlinkClr xmlns:ahyp="http://schemas.microsoft.com/office/drawing/2018/hyperlinkcolor" val="tx"/>
                    </a:ext>
                  </a:extLst>
                </a:hlinkClick>
              </a:rPr>
              <a:t>protocole</a:t>
            </a:r>
            <a:r>
              <a:rPr lang="fr-FR" sz="2400" dirty="0">
                <a:solidFill>
                  <a:schemeClr val="bg1"/>
                </a:solidFill>
              </a:rPr>
              <a:t> de transfert </a:t>
            </a:r>
            <a:r>
              <a:rPr lang="fr-FR" sz="2400" dirty="0">
                <a:solidFill>
                  <a:schemeClr val="bg1"/>
                </a:solidFill>
                <a:hlinkClick r:id="rId6" tooltip="Hypertexte">
                  <a:extLst>
                    <a:ext uri="{A12FA001-AC4F-418D-AE19-62706E023703}">
                      <ahyp:hlinkClr xmlns:ahyp="http://schemas.microsoft.com/office/drawing/2018/hyperlinkcolor" val="tx"/>
                    </a:ext>
                  </a:extLst>
                </a:hlinkClick>
              </a:rPr>
              <a:t>hypertexte</a:t>
            </a:r>
            <a:r>
              <a:rPr lang="fr-FR" sz="2400" dirty="0">
                <a:solidFill>
                  <a:schemeClr val="bg1"/>
                </a:solidFill>
              </a:rPr>
              <a:t> sécurisé » — est la combinaison du </a:t>
            </a:r>
            <a:r>
              <a:rPr lang="fr-FR" sz="2400" dirty="0">
                <a:solidFill>
                  <a:schemeClr val="bg1"/>
                </a:solidFill>
                <a:hlinkClick r:id="rId7" tooltip="Hypertext Transfer Protocol">
                  <a:extLst>
                    <a:ext uri="{A12FA001-AC4F-418D-AE19-62706E023703}">
                      <ahyp:hlinkClr xmlns:ahyp="http://schemas.microsoft.com/office/drawing/2018/hyperlinkcolor" val="tx"/>
                    </a:ext>
                  </a:extLst>
                </a:hlinkClick>
              </a:rPr>
              <a:t>HTTP</a:t>
            </a:r>
            <a:r>
              <a:rPr lang="fr-FR" sz="2400" dirty="0">
                <a:solidFill>
                  <a:schemeClr val="bg1"/>
                </a:solidFill>
              </a:rPr>
              <a:t> avec une couche de </a:t>
            </a:r>
            <a:r>
              <a:rPr lang="fr-FR" sz="2400" dirty="0">
                <a:solidFill>
                  <a:schemeClr val="bg1"/>
                </a:solidFill>
                <a:hlinkClick r:id="rId8" tooltip="Chiffrement">
                  <a:extLst>
                    <a:ext uri="{A12FA001-AC4F-418D-AE19-62706E023703}">
                      <ahyp:hlinkClr xmlns:ahyp="http://schemas.microsoft.com/office/drawing/2018/hyperlinkcolor" val="tx"/>
                    </a:ext>
                  </a:extLst>
                </a:hlinkClick>
              </a:rPr>
              <a:t>chiffrement</a:t>
            </a:r>
            <a:r>
              <a:rPr lang="fr-FR" sz="2400" dirty="0">
                <a:solidFill>
                  <a:schemeClr val="bg1"/>
                </a:solidFill>
              </a:rPr>
              <a:t> comme </a:t>
            </a:r>
            <a:r>
              <a:rPr lang="fr-FR" sz="2400" dirty="0">
                <a:solidFill>
                  <a:schemeClr val="bg1"/>
                </a:solidFill>
                <a:hlinkClick r:id="rId9" tooltip="Secure Sockets Layer">
                  <a:extLst>
                    <a:ext uri="{A12FA001-AC4F-418D-AE19-62706E023703}">
                      <ahyp:hlinkClr xmlns:ahyp="http://schemas.microsoft.com/office/drawing/2018/hyperlinkcolor" val="tx"/>
                    </a:ext>
                  </a:extLst>
                </a:hlinkClick>
              </a:rPr>
              <a:t>SSL</a:t>
            </a:r>
            <a:r>
              <a:rPr lang="fr-FR" sz="2400" dirty="0">
                <a:solidFill>
                  <a:schemeClr val="bg1"/>
                </a:solidFill>
              </a:rPr>
              <a:t> ou </a:t>
            </a:r>
            <a:r>
              <a:rPr lang="fr-FR" sz="2400" dirty="0">
                <a:solidFill>
                  <a:schemeClr val="bg1"/>
                </a:solidFill>
                <a:hlinkClick r:id="rId10" tooltip="Transport Layer Security">
                  <a:extLst>
                    <a:ext uri="{A12FA001-AC4F-418D-AE19-62706E023703}">
                      <ahyp:hlinkClr xmlns:ahyp="http://schemas.microsoft.com/office/drawing/2018/hyperlinkcolor" val="tx"/>
                    </a:ext>
                  </a:extLst>
                </a:hlinkClick>
              </a:rPr>
              <a:t>TLS</a:t>
            </a:r>
            <a:r>
              <a:rPr lang="fr-FR" sz="2400" dirty="0">
                <a:solidFill>
                  <a:schemeClr val="bg1"/>
                </a:solidFill>
              </a:rPr>
              <a:t>.</a:t>
            </a:r>
          </a:p>
        </p:txBody>
      </p:sp>
    </p:spTree>
    <p:extLst>
      <p:ext uri="{BB962C8B-B14F-4D97-AF65-F5344CB8AC3E}">
        <p14:creationId xmlns:p14="http://schemas.microsoft.com/office/powerpoint/2010/main" val="39329883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Authentification : OAUTH2</a:t>
            </a:r>
          </a:p>
        </p:txBody>
      </p:sp>
      <p:sp>
        <p:nvSpPr>
          <p:cNvPr id="3" name="Espace réservé du contenu 2"/>
          <p:cNvSpPr>
            <a:spLocks noGrp="1"/>
          </p:cNvSpPr>
          <p:nvPr>
            <p:ph idx="1"/>
          </p:nvPr>
        </p:nvSpPr>
        <p:spPr>
          <a:xfrm>
            <a:off x="631967" y="1468619"/>
            <a:ext cx="4776788" cy="4351338"/>
          </a:xfrm>
        </p:spPr>
        <p:txBody>
          <a:bodyPr>
            <a:normAutofit/>
          </a:bodyPr>
          <a:lstStyle/>
          <a:p>
            <a:pPr marL="0" indent="0">
              <a:buNone/>
            </a:pPr>
            <a:r>
              <a:rPr lang="fr-FR" dirty="0"/>
              <a:t>Ce protocole permet à des applications tierces d’obtenir un accès </a:t>
            </a:r>
            <a:r>
              <a:rPr lang="fr-FR" dirty="0">
                <a:solidFill>
                  <a:srgbClr val="0070C0"/>
                </a:solidFill>
              </a:rPr>
              <a:t>limité</a:t>
            </a:r>
            <a:r>
              <a:rPr lang="fr-FR" dirty="0"/>
              <a:t> à un service disponible via HTTP par le biais d’une autorisation préalable du détenteur des ressources. </a:t>
            </a:r>
          </a:p>
        </p:txBody>
      </p:sp>
      <p:sp>
        <p:nvSpPr>
          <p:cNvPr id="4" name="Espace réservé du numéro de diapositive 3"/>
          <p:cNvSpPr>
            <a:spLocks noGrp="1"/>
          </p:cNvSpPr>
          <p:nvPr>
            <p:ph type="sldNum" sz="quarter" idx="12"/>
          </p:nvPr>
        </p:nvSpPr>
        <p:spPr/>
        <p:txBody>
          <a:bodyPr/>
          <a:lstStyle/>
          <a:p>
            <a:fld id="{B79E4878-4BCB-449E-94CF-AE2A0F6BB533}" type="slidenum">
              <a:rPr lang="fr-FR" smtClean="0"/>
              <a:t>40</a:t>
            </a:fld>
            <a:endParaRPr lang="fr-FR"/>
          </a:p>
        </p:txBody>
      </p:sp>
      <p:pic>
        <p:nvPicPr>
          <p:cNvPr id="18436" name="Picture 4" descr="Résultat de recherche d'images pour &quot;google image chateau fort&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4537" y="1468619"/>
            <a:ext cx="5945045" cy="39735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94107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Espace réservé du contenu 2"/>
          <p:cNvSpPr txBox="1">
            <a:spLocks/>
          </p:cNvSpPr>
          <p:nvPr/>
        </p:nvSpPr>
        <p:spPr>
          <a:xfrm>
            <a:off x="6804929" y="2383288"/>
            <a:ext cx="2024134" cy="501243"/>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b="1" dirty="0"/>
              <a:t>(Client Application)</a:t>
            </a:r>
            <a:endParaRPr lang="fr-FR" dirty="0"/>
          </a:p>
        </p:txBody>
      </p:sp>
      <p:sp>
        <p:nvSpPr>
          <p:cNvPr id="2" name="Titre 1"/>
          <p:cNvSpPr>
            <a:spLocks noGrp="1"/>
          </p:cNvSpPr>
          <p:nvPr>
            <p:ph type="title"/>
          </p:nvPr>
        </p:nvSpPr>
        <p:spPr>
          <a:xfrm>
            <a:off x="165074" y="14915"/>
            <a:ext cx="10515600" cy="1325563"/>
          </a:xfrm>
        </p:spPr>
        <p:txBody>
          <a:bodyPr/>
          <a:lstStyle/>
          <a:p>
            <a:r>
              <a:rPr lang="fr-FR" dirty="0"/>
              <a:t>OAUTH2, les rôles</a:t>
            </a:r>
          </a:p>
        </p:txBody>
      </p:sp>
      <p:sp>
        <p:nvSpPr>
          <p:cNvPr id="3" name="Espace réservé du contenu 2"/>
          <p:cNvSpPr>
            <a:spLocks noGrp="1"/>
          </p:cNvSpPr>
          <p:nvPr>
            <p:ph idx="1"/>
          </p:nvPr>
        </p:nvSpPr>
        <p:spPr>
          <a:xfrm>
            <a:off x="300283" y="1061240"/>
            <a:ext cx="4940158" cy="5660235"/>
          </a:xfrm>
        </p:spPr>
        <p:txBody>
          <a:bodyPr>
            <a:normAutofit fontScale="77500" lnSpcReduction="20000"/>
          </a:bodyPr>
          <a:lstStyle/>
          <a:p>
            <a:pPr marL="0" indent="0">
              <a:buNone/>
            </a:pPr>
            <a:r>
              <a:rPr lang="fr-FR" dirty="0"/>
              <a:t>OAuth2 définit 4 rôles bien distincts :</a:t>
            </a:r>
          </a:p>
          <a:p>
            <a:r>
              <a:rPr lang="fr-FR" b="1" dirty="0"/>
              <a:t>Resource </a:t>
            </a:r>
            <a:r>
              <a:rPr lang="fr-FR" b="1" dirty="0" err="1"/>
              <a:t>Owner</a:t>
            </a:r>
            <a:r>
              <a:rPr lang="fr-FR" dirty="0"/>
              <a:t>, le détenteur des données  </a:t>
            </a:r>
          </a:p>
          <a:p>
            <a:pPr lvl="1"/>
            <a:r>
              <a:rPr lang="fr-FR" dirty="0"/>
              <a:t>Généralement vous-même (une humain),</a:t>
            </a:r>
          </a:p>
          <a:p>
            <a:pPr lvl="1"/>
            <a:r>
              <a:rPr lang="fr-FR" dirty="0"/>
              <a:t>ou une machine</a:t>
            </a:r>
          </a:p>
          <a:p>
            <a:r>
              <a:rPr lang="fr-FR" b="1" dirty="0"/>
              <a:t>Resource Server</a:t>
            </a:r>
            <a:r>
              <a:rPr lang="fr-FR" dirty="0"/>
              <a:t>, le serveur de ressources</a:t>
            </a:r>
          </a:p>
          <a:p>
            <a:pPr lvl="1"/>
            <a:r>
              <a:rPr lang="fr-FR" dirty="0"/>
              <a:t>Serveur qui héberge les données dont l’accès est protégé</a:t>
            </a:r>
          </a:p>
          <a:p>
            <a:r>
              <a:rPr lang="fr-FR" b="1" dirty="0"/>
              <a:t>Client Application</a:t>
            </a:r>
            <a:r>
              <a:rPr lang="fr-FR" dirty="0"/>
              <a:t>, le client</a:t>
            </a:r>
          </a:p>
          <a:p>
            <a:pPr lvl="1"/>
            <a:r>
              <a:rPr lang="fr-FR" dirty="0"/>
              <a:t>Une application demandant des données au serveur de ressources.</a:t>
            </a:r>
          </a:p>
          <a:p>
            <a:r>
              <a:rPr lang="fr-FR" b="1" dirty="0" err="1"/>
              <a:t>Authorization</a:t>
            </a:r>
            <a:r>
              <a:rPr lang="fr-FR" b="1" dirty="0"/>
              <a:t> Server</a:t>
            </a:r>
            <a:r>
              <a:rPr lang="fr-FR" dirty="0"/>
              <a:t>, le serveur d’autorisation</a:t>
            </a:r>
          </a:p>
          <a:p>
            <a:pPr lvl="1"/>
            <a:r>
              <a:rPr lang="fr-FR" dirty="0"/>
              <a:t>Serveur qui délivre des </a:t>
            </a:r>
            <a:r>
              <a:rPr lang="fr-FR" dirty="0" err="1"/>
              <a:t>tokens</a:t>
            </a:r>
            <a:r>
              <a:rPr lang="fr-FR" dirty="0"/>
              <a:t> (ou jetons) au client. Ces </a:t>
            </a:r>
            <a:r>
              <a:rPr lang="fr-FR" dirty="0" err="1"/>
              <a:t>tokens</a:t>
            </a:r>
            <a:r>
              <a:rPr lang="fr-FR" dirty="0"/>
              <a:t> seront utilisés lors des requêtes du client vers le serveur de ressources. </a:t>
            </a:r>
          </a:p>
          <a:p>
            <a:pPr lvl="1"/>
            <a:r>
              <a:rPr lang="fr-FR" dirty="0"/>
              <a:t>Ce serveur peut être le même que le serveur de ressources (physiquement et </a:t>
            </a:r>
            <a:r>
              <a:rPr lang="fr-FR" dirty="0" err="1"/>
              <a:t>applicativement</a:t>
            </a:r>
            <a:r>
              <a:rPr lang="fr-FR" dirty="0"/>
              <a:t>), et c’est souvent le cas.</a:t>
            </a:r>
          </a:p>
        </p:txBody>
      </p:sp>
      <p:sp>
        <p:nvSpPr>
          <p:cNvPr id="4" name="Espace réservé du numéro de diapositive 3"/>
          <p:cNvSpPr>
            <a:spLocks noGrp="1"/>
          </p:cNvSpPr>
          <p:nvPr>
            <p:ph type="sldNum" sz="quarter" idx="12"/>
          </p:nvPr>
        </p:nvSpPr>
        <p:spPr>
          <a:xfrm>
            <a:off x="8783236" y="6155875"/>
            <a:ext cx="2743200" cy="365125"/>
          </a:xfrm>
        </p:spPr>
        <p:txBody>
          <a:bodyPr/>
          <a:lstStyle/>
          <a:p>
            <a:fld id="{B79E4878-4BCB-449E-94CF-AE2A0F6BB533}" type="slidenum">
              <a:rPr lang="fr-FR" smtClean="0"/>
              <a:t>41</a:t>
            </a:fld>
            <a:endParaRPr lang="fr-FR"/>
          </a:p>
        </p:txBody>
      </p:sp>
      <p:pic>
        <p:nvPicPr>
          <p:cNvPr id="7" name="Picture 4" descr="Résultat de recherche d'images pour &quot;image serveur&quot;"/>
          <p:cNvPicPr>
            <a:picLocks noChangeAspect="1" noChangeArrowheads="1"/>
          </p:cNvPicPr>
          <p:nvPr/>
        </p:nvPicPr>
        <p:blipFill rotWithShape="1">
          <a:blip r:embed="rId2">
            <a:extLst>
              <a:ext uri="{28A0092B-C50C-407E-A947-70E740481C1C}">
                <a14:useLocalDpi xmlns:a14="http://schemas.microsoft.com/office/drawing/2010/main" val="0"/>
              </a:ext>
            </a:extLst>
          </a:blip>
          <a:srcRect l="19856" r="18466"/>
          <a:stretch/>
        </p:blipFill>
        <p:spPr bwMode="auto">
          <a:xfrm>
            <a:off x="9960338" y="1513377"/>
            <a:ext cx="468826" cy="760124"/>
          </a:xfrm>
          <a:prstGeom prst="rect">
            <a:avLst/>
          </a:prstGeom>
          <a:noFill/>
          <a:extLst>
            <a:ext uri="{909E8E84-426E-40DD-AFC4-6F175D3DCCD1}">
              <a14:hiddenFill xmlns:a14="http://schemas.microsoft.com/office/drawing/2010/main">
                <a:solidFill>
                  <a:srgbClr val="FFFFFF"/>
                </a:solidFill>
              </a14:hiddenFill>
            </a:ext>
          </a:extLst>
        </p:spPr>
      </p:pic>
      <p:sp>
        <p:nvSpPr>
          <p:cNvPr id="8" name="Espace réservé du contenu 2"/>
          <p:cNvSpPr txBox="1">
            <a:spLocks/>
          </p:cNvSpPr>
          <p:nvPr/>
        </p:nvSpPr>
        <p:spPr>
          <a:xfrm>
            <a:off x="10173133" y="2210500"/>
            <a:ext cx="1997249" cy="1250225"/>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Serveur Authentification</a:t>
            </a:r>
          </a:p>
          <a:p>
            <a:pPr marL="0" indent="0" algn="ctr">
              <a:buNone/>
            </a:pPr>
            <a:r>
              <a:rPr lang="fr-FR" b="1" dirty="0"/>
              <a:t>(</a:t>
            </a:r>
            <a:r>
              <a:rPr lang="fr-FR" b="1" dirty="0" err="1"/>
              <a:t>Authorization</a:t>
            </a:r>
            <a:r>
              <a:rPr lang="fr-FR" b="1" dirty="0"/>
              <a:t> Server)</a:t>
            </a:r>
            <a:endParaRPr lang="fr-FR" dirty="0"/>
          </a:p>
        </p:txBody>
      </p:sp>
      <p:sp>
        <p:nvSpPr>
          <p:cNvPr id="9" name="Espace réservé du contenu 2"/>
          <p:cNvSpPr txBox="1">
            <a:spLocks/>
          </p:cNvSpPr>
          <p:nvPr/>
        </p:nvSpPr>
        <p:spPr>
          <a:xfrm>
            <a:off x="8156682" y="5127275"/>
            <a:ext cx="2042822" cy="1221353"/>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Serveur article-stock</a:t>
            </a:r>
          </a:p>
          <a:p>
            <a:pPr marL="0" indent="0" algn="ctr">
              <a:buNone/>
            </a:pPr>
            <a:r>
              <a:rPr lang="fr-FR" b="1" dirty="0"/>
              <a:t>(Resource Server)</a:t>
            </a:r>
            <a:endParaRPr lang="fr-FR" dirty="0"/>
          </a:p>
        </p:txBody>
      </p:sp>
      <p:pic>
        <p:nvPicPr>
          <p:cNvPr id="10" name="Picture 4" descr="Résultat de recherche d'images pour &quot;image serveur&quot;"/>
          <p:cNvPicPr>
            <a:picLocks noChangeAspect="1" noChangeArrowheads="1"/>
          </p:cNvPicPr>
          <p:nvPr/>
        </p:nvPicPr>
        <p:blipFill rotWithShape="1">
          <a:blip r:embed="rId2">
            <a:extLst>
              <a:ext uri="{28A0092B-C50C-407E-A947-70E740481C1C}">
                <a14:useLocalDpi xmlns:a14="http://schemas.microsoft.com/office/drawing/2010/main" val="0"/>
              </a:ext>
            </a:extLst>
          </a:blip>
          <a:srcRect l="19856" r="18466"/>
          <a:stretch/>
        </p:blipFill>
        <p:spPr bwMode="auto">
          <a:xfrm>
            <a:off x="9118281" y="4267888"/>
            <a:ext cx="468826" cy="760124"/>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Résultat de recherche d'images pour &quot;image ordinateur&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3342" y="1402156"/>
            <a:ext cx="1002507" cy="1002507"/>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Connecteur droit 18"/>
          <p:cNvCxnSpPr>
            <a:cxnSpLocks/>
            <a:stCxn id="10" idx="1"/>
            <a:endCxn id="17" idx="3"/>
          </p:cNvCxnSpPr>
          <p:nvPr/>
        </p:nvCxnSpPr>
        <p:spPr>
          <a:xfrm flipH="1" flipV="1">
            <a:off x="8395849" y="1903410"/>
            <a:ext cx="722432" cy="2744540"/>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Connecteur droit 19"/>
          <p:cNvCxnSpPr>
            <a:cxnSpLocks/>
            <a:stCxn id="7" idx="1"/>
            <a:endCxn id="17" idx="3"/>
          </p:cNvCxnSpPr>
          <p:nvPr/>
        </p:nvCxnSpPr>
        <p:spPr>
          <a:xfrm flipH="1">
            <a:off x="8395849" y="1893439"/>
            <a:ext cx="1564489" cy="9971"/>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grpSp>
        <p:nvGrpSpPr>
          <p:cNvPr id="25" name="Groupe 24"/>
          <p:cNvGrpSpPr/>
          <p:nvPr/>
        </p:nvGrpSpPr>
        <p:grpSpPr>
          <a:xfrm>
            <a:off x="10256668" y="4852647"/>
            <a:ext cx="386744" cy="467381"/>
            <a:chOff x="7629365" y="5649458"/>
            <a:chExt cx="386744" cy="467381"/>
          </a:xfrm>
        </p:grpSpPr>
        <p:pic>
          <p:nvPicPr>
            <p:cNvPr id="26" name="Picture 4" descr="Résultat de recherche d'images pour &quot;image serveur&quot;"/>
            <p:cNvPicPr>
              <a:picLocks noChangeAspect="1" noChangeArrowheads="1"/>
            </p:cNvPicPr>
            <p:nvPr/>
          </p:nvPicPr>
          <p:blipFill rotWithShape="1">
            <a:blip r:embed="rId2">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2" descr="Résultat de recherche d'images pour &quot;image base de données&qu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Groupe 27"/>
          <p:cNvGrpSpPr/>
          <p:nvPr/>
        </p:nvGrpSpPr>
        <p:grpSpPr>
          <a:xfrm>
            <a:off x="10568767" y="1061240"/>
            <a:ext cx="386744" cy="467381"/>
            <a:chOff x="7629365" y="5649458"/>
            <a:chExt cx="386744" cy="467381"/>
          </a:xfrm>
        </p:grpSpPr>
        <p:pic>
          <p:nvPicPr>
            <p:cNvPr id="29" name="Picture 4" descr="Résultat de recherche d'images pour &quot;image serveur&quot;"/>
            <p:cNvPicPr>
              <a:picLocks noChangeAspect="1" noChangeArrowheads="1"/>
            </p:cNvPicPr>
            <p:nvPr/>
          </p:nvPicPr>
          <p:blipFill rotWithShape="1">
            <a:blip r:embed="rId2">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2" descr="Résultat de recherche d'images pour &quot;image base de données&qu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34" name="Connecteur droit 33"/>
          <p:cNvCxnSpPr>
            <a:cxnSpLocks/>
            <a:stCxn id="7" idx="0"/>
            <a:endCxn id="29" idx="1"/>
          </p:cNvCxnSpPr>
          <p:nvPr/>
        </p:nvCxnSpPr>
        <p:spPr>
          <a:xfrm flipV="1">
            <a:off x="10194751" y="1285779"/>
            <a:ext cx="374016" cy="227598"/>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Connecteur droit 35"/>
          <p:cNvCxnSpPr>
            <a:cxnSpLocks/>
            <a:stCxn id="10" idx="3"/>
            <a:endCxn id="26" idx="1"/>
          </p:cNvCxnSpPr>
          <p:nvPr/>
        </p:nvCxnSpPr>
        <p:spPr>
          <a:xfrm>
            <a:off x="9587107" y="4647950"/>
            <a:ext cx="669561" cy="429236"/>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6" name="Connecteur droit 45"/>
          <p:cNvCxnSpPr>
            <a:cxnSpLocks/>
            <a:stCxn id="7" idx="2"/>
            <a:endCxn id="10" idx="0"/>
          </p:cNvCxnSpPr>
          <p:nvPr/>
        </p:nvCxnSpPr>
        <p:spPr>
          <a:xfrm flipH="1">
            <a:off x="9352694" y="2273501"/>
            <a:ext cx="842057" cy="1994387"/>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pic>
        <p:nvPicPr>
          <p:cNvPr id="50" name="Image 49"/>
          <p:cNvPicPr>
            <a:picLocks noChangeAspect="1"/>
          </p:cNvPicPr>
          <p:nvPr/>
        </p:nvPicPr>
        <p:blipFill>
          <a:blip r:embed="rId5"/>
          <a:stretch>
            <a:fillRect/>
          </a:stretch>
        </p:blipFill>
        <p:spPr>
          <a:xfrm>
            <a:off x="5248520" y="1308347"/>
            <a:ext cx="1582841" cy="1582841"/>
          </a:xfrm>
          <a:prstGeom prst="rect">
            <a:avLst/>
          </a:prstGeom>
        </p:spPr>
      </p:pic>
      <p:sp>
        <p:nvSpPr>
          <p:cNvPr id="59" name="Espace réservé du contenu 2"/>
          <p:cNvSpPr txBox="1">
            <a:spLocks/>
          </p:cNvSpPr>
          <p:nvPr/>
        </p:nvSpPr>
        <p:spPr>
          <a:xfrm>
            <a:off x="5087172" y="3039767"/>
            <a:ext cx="2289891" cy="369333"/>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b="1" dirty="0"/>
              <a:t>(Resource </a:t>
            </a:r>
            <a:r>
              <a:rPr lang="fr-FR" b="1" dirty="0" err="1"/>
              <a:t>Owner</a:t>
            </a:r>
            <a:r>
              <a:rPr lang="fr-FR" b="1" dirty="0"/>
              <a:t>)</a:t>
            </a:r>
            <a:endParaRPr lang="fr-FR" dirty="0"/>
          </a:p>
        </p:txBody>
      </p:sp>
      <p:cxnSp>
        <p:nvCxnSpPr>
          <p:cNvPr id="60" name="Connecteur droit 59"/>
          <p:cNvCxnSpPr>
            <a:cxnSpLocks/>
            <a:stCxn id="17" idx="1"/>
          </p:cNvCxnSpPr>
          <p:nvPr/>
        </p:nvCxnSpPr>
        <p:spPr>
          <a:xfrm flipH="1">
            <a:off x="6443664" y="1903410"/>
            <a:ext cx="949678" cy="197192"/>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a:xfrm>
            <a:off x="2127168" y="6401775"/>
            <a:ext cx="8027668" cy="369332"/>
          </a:xfrm>
          <a:prstGeom prst="rect">
            <a:avLst/>
          </a:prstGeom>
        </p:spPr>
        <p:txBody>
          <a:bodyPr wrap="square">
            <a:spAutoFit/>
          </a:bodyPr>
          <a:lstStyle/>
          <a:p>
            <a:r>
              <a:rPr lang="fr-FR" dirty="0">
                <a:hlinkClick r:id="rId6"/>
              </a:rPr>
              <a:t>http://www.bubblecode.net/fr/2016/01/22/comprendre-oauth2/</a:t>
            </a:r>
            <a:endParaRPr lang="fr-FR" dirty="0"/>
          </a:p>
        </p:txBody>
      </p:sp>
    </p:spTree>
    <p:extLst>
      <p:ext uri="{BB962C8B-B14F-4D97-AF65-F5344CB8AC3E}">
        <p14:creationId xmlns:p14="http://schemas.microsoft.com/office/powerpoint/2010/main" val="10220891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Espace réservé du contenu 2"/>
          <p:cNvSpPr txBox="1">
            <a:spLocks/>
          </p:cNvSpPr>
          <p:nvPr/>
        </p:nvSpPr>
        <p:spPr>
          <a:xfrm>
            <a:off x="6804929" y="2383288"/>
            <a:ext cx="2024134" cy="501243"/>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b="1" dirty="0"/>
              <a:t>(Client Application)</a:t>
            </a:r>
            <a:endParaRPr lang="fr-FR" dirty="0"/>
          </a:p>
        </p:txBody>
      </p:sp>
      <p:sp>
        <p:nvSpPr>
          <p:cNvPr id="2" name="Titre 1"/>
          <p:cNvSpPr>
            <a:spLocks noGrp="1"/>
          </p:cNvSpPr>
          <p:nvPr>
            <p:ph type="title"/>
          </p:nvPr>
        </p:nvSpPr>
        <p:spPr>
          <a:xfrm>
            <a:off x="165074" y="14915"/>
            <a:ext cx="10515600" cy="1325563"/>
          </a:xfrm>
        </p:spPr>
        <p:txBody>
          <a:bodyPr/>
          <a:lstStyle/>
          <a:p>
            <a:r>
              <a:rPr lang="fr-FR" dirty="0"/>
              <a:t>OAUTH2, les </a:t>
            </a:r>
            <a:r>
              <a:rPr lang="fr-FR" dirty="0" err="1"/>
              <a:t>tokens</a:t>
            </a:r>
            <a:endParaRPr lang="fr-FR" dirty="0"/>
          </a:p>
        </p:txBody>
      </p:sp>
      <p:sp>
        <p:nvSpPr>
          <p:cNvPr id="3" name="Espace réservé du contenu 2"/>
          <p:cNvSpPr>
            <a:spLocks noGrp="1"/>
          </p:cNvSpPr>
          <p:nvPr>
            <p:ph idx="1"/>
          </p:nvPr>
        </p:nvSpPr>
        <p:spPr>
          <a:xfrm>
            <a:off x="300283" y="1061240"/>
            <a:ext cx="4940158" cy="5660235"/>
          </a:xfrm>
        </p:spPr>
        <p:txBody>
          <a:bodyPr>
            <a:normAutofit fontScale="77500" lnSpcReduction="20000"/>
          </a:bodyPr>
          <a:lstStyle/>
          <a:p>
            <a:r>
              <a:rPr lang="fr-FR" b="1" dirty="0"/>
              <a:t>Access </a:t>
            </a:r>
            <a:r>
              <a:rPr lang="fr-FR" b="1" dirty="0" err="1"/>
              <a:t>Token</a:t>
            </a:r>
            <a:r>
              <a:rPr lang="fr-FR" dirty="0"/>
              <a:t>, le </a:t>
            </a:r>
            <a:r>
              <a:rPr lang="fr-FR" dirty="0" err="1"/>
              <a:t>token</a:t>
            </a:r>
            <a:r>
              <a:rPr lang="fr-FR" dirty="0"/>
              <a:t> d’accès </a:t>
            </a:r>
          </a:p>
          <a:p>
            <a:pPr lvl="1"/>
            <a:r>
              <a:rPr lang="fr-FR" dirty="0"/>
              <a:t>C’est le plus important car c’est lui qui permet au serveur de ressources d’autoriser la mise à disposition des données d’un utilisateur. </a:t>
            </a:r>
          </a:p>
          <a:p>
            <a:pPr lvl="1"/>
            <a:r>
              <a:rPr lang="fr-FR" dirty="0"/>
              <a:t>Ce </a:t>
            </a:r>
            <a:r>
              <a:rPr lang="fr-FR" dirty="0" err="1"/>
              <a:t>token</a:t>
            </a:r>
            <a:r>
              <a:rPr lang="fr-FR" dirty="0"/>
              <a:t> est envoyé par le client (l’application) en tant que paramètre ou en tant que header dans la requête vers le serveur de ressources. </a:t>
            </a:r>
          </a:p>
          <a:p>
            <a:pPr lvl="1"/>
            <a:r>
              <a:rPr lang="fr-FR" dirty="0"/>
              <a:t>Il a une durée de vie limitée qui est définie par le serveur d’autorisation. Par exemple </a:t>
            </a:r>
            <a:r>
              <a:rPr lang="fr-FR" dirty="0">
                <a:solidFill>
                  <a:srgbClr val="00B050"/>
                </a:solidFill>
              </a:rPr>
              <a:t>20 minutes</a:t>
            </a:r>
            <a:r>
              <a:rPr lang="fr-FR" dirty="0"/>
              <a:t>. </a:t>
            </a:r>
          </a:p>
          <a:p>
            <a:r>
              <a:rPr lang="fr-FR" b="1" dirty="0" err="1"/>
              <a:t>Refresh</a:t>
            </a:r>
            <a:r>
              <a:rPr lang="fr-FR" b="1" dirty="0"/>
              <a:t> </a:t>
            </a:r>
            <a:r>
              <a:rPr lang="fr-FR" b="1" dirty="0" err="1"/>
              <a:t>Token</a:t>
            </a:r>
            <a:r>
              <a:rPr lang="fr-FR" dirty="0"/>
              <a:t>, le </a:t>
            </a:r>
            <a:r>
              <a:rPr lang="fr-FR" dirty="0" err="1"/>
              <a:t>token</a:t>
            </a:r>
            <a:r>
              <a:rPr lang="fr-FR" dirty="0"/>
              <a:t> de renouvellement </a:t>
            </a:r>
          </a:p>
          <a:p>
            <a:pPr lvl="1"/>
            <a:r>
              <a:rPr lang="fr-FR" dirty="0"/>
              <a:t>Ce </a:t>
            </a:r>
            <a:r>
              <a:rPr lang="fr-FR" dirty="0" err="1"/>
              <a:t>token</a:t>
            </a:r>
            <a:r>
              <a:rPr lang="fr-FR" dirty="0"/>
              <a:t> est délivré au même moment que le </a:t>
            </a:r>
            <a:r>
              <a:rPr lang="fr-FR" dirty="0" err="1"/>
              <a:t>token</a:t>
            </a:r>
            <a:r>
              <a:rPr lang="fr-FR" dirty="0"/>
              <a:t> d’accès mais n’est en revanche pas envoyé lors de chaque requête du client vers le serveur de ressources. </a:t>
            </a:r>
          </a:p>
          <a:p>
            <a:pPr lvl="1"/>
            <a:r>
              <a:rPr lang="fr-FR" dirty="0"/>
              <a:t>Il sert a renouveler </a:t>
            </a:r>
            <a:r>
              <a:rPr lang="fr-FR" dirty="0" err="1"/>
              <a:t>l’access</a:t>
            </a:r>
            <a:r>
              <a:rPr lang="fr-FR" dirty="0"/>
              <a:t> </a:t>
            </a:r>
            <a:r>
              <a:rPr lang="fr-FR" dirty="0" err="1"/>
              <a:t>token</a:t>
            </a:r>
            <a:r>
              <a:rPr lang="fr-FR" dirty="0"/>
              <a:t> quand celui-ci est expiré.</a:t>
            </a:r>
          </a:p>
          <a:p>
            <a:pPr lvl="1"/>
            <a:r>
              <a:rPr lang="fr-FR" dirty="0"/>
              <a:t>Il a une durée de vie limitée, mais plus longue que </a:t>
            </a:r>
            <a:r>
              <a:rPr lang="fr-FR" dirty="0" err="1"/>
              <a:t>l’access</a:t>
            </a:r>
            <a:r>
              <a:rPr lang="fr-FR" dirty="0"/>
              <a:t> </a:t>
            </a:r>
            <a:r>
              <a:rPr lang="fr-FR" dirty="0" err="1"/>
              <a:t>token</a:t>
            </a:r>
            <a:r>
              <a:rPr lang="fr-FR" dirty="0"/>
              <a:t>. Par exemple </a:t>
            </a:r>
            <a:r>
              <a:rPr lang="fr-FR" dirty="0">
                <a:solidFill>
                  <a:srgbClr val="00B050"/>
                </a:solidFill>
              </a:rPr>
              <a:t>1 semaine</a:t>
            </a:r>
            <a:r>
              <a:rPr lang="fr-FR" dirty="0"/>
              <a:t>.</a:t>
            </a:r>
          </a:p>
        </p:txBody>
      </p:sp>
      <p:sp>
        <p:nvSpPr>
          <p:cNvPr id="4" name="Espace réservé du numéro de diapositive 3"/>
          <p:cNvSpPr>
            <a:spLocks noGrp="1"/>
          </p:cNvSpPr>
          <p:nvPr>
            <p:ph type="sldNum" sz="quarter" idx="12"/>
          </p:nvPr>
        </p:nvSpPr>
        <p:spPr>
          <a:xfrm>
            <a:off x="8783236" y="6155875"/>
            <a:ext cx="2743200" cy="365125"/>
          </a:xfrm>
        </p:spPr>
        <p:txBody>
          <a:bodyPr/>
          <a:lstStyle/>
          <a:p>
            <a:fld id="{B79E4878-4BCB-449E-94CF-AE2A0F6BB533}" type="slidenum">
              <a:rPr lang="fr-FR" smtClean="0"/>
              <a:t>42</a:t>
            </a:fld>
            <a:endParaRPr lang="fr-FR"/>
          </a:p>
        </p:txBody>
      </p:sp>
      <p:pic>
        <p:nvPicPr>
          <p:cNvPr id="7" name="Picture 4" descr="Résultat de recherche d'images pour &quot;image serveur&quot;"/>
          <p:cNvPicPr>
            <a:picLocks noChangeAspect="1" noChangeArrowheads="1"/>
          </p:cNvPicPr>
          <p:nvPr/>
        </p:nvPicPr>
        <p:blipFill rotWithShape="1">
          <a:blip r:embed="rId2">
            <a:extLst>
              <a:ext uri="{28A0092B-C50C-407E-A947-70E740481C1C}">
                <a14:useLocalDpi xmlns:a14="http://schemas.microsoft.com/office/drawing/2010/main" val="0"/>
              </a:ext>
            </a:extLst>
          </a:blip>
          <a:srcRect l="19856" r="18466"/>
          <a:stretch/>
        </p:blipFill>
        <p:spPr bwMode="auto">
          <a:xfrm>
            <a:off x="9960338" y="1513377"/>
            <a:ext cx="468826" cy="760124"/>
          </a:xfrm>
          <a:prstGeom prst="rect">
            <a:avLst/>
          </a:prstGeom>
          <a:noFill/>
          <a:extLst>
            <a:ext uri="{909E8E84-426E-40DD-AFC4-6F175D3DCCD1}">
              <a14:hiddenFill xmlns:a14="http://schemas.microsoft.com/office/drawing/2010/main">
                <a:solidFill>
                  <a:srgbClr val="FFFFFF"/>
                </a:solidFill>
              </a14:hiddenFill>
            </a:ext>
          </a:extLst>
        </p:spPr>
      </p:pic>
      <p:sp>
        <p:nvSpPr>
          <p:cNvPr id="8" name="Espace réservé du contenu 2"/>
          <p:cNvSpPr txBox="1">
            <a:spLocks/>
          </p:cNvSpPr>
          <p:nvPr/>
        </p:nvSpPr>
        <p:spPr>
          <a:xfrm>
            <a:off x="10173133" y="2210500"/>
            <a:ext cx="1997249" cy="1250225"/>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Serveur Authentification</a:t>
            </a:r>
          </a:p>
          <a:p>
            <a:pPr marL="0" indent="0" algn="ctr">
              <a:buNone/>
            </a:pPr>
            <a:r>
              <a:rPr lang="fr-FR" b="1" dirty="0"/>
              <a:t>(</a:t>
            </a:r>
            <a:r>
              <a:rPr lang="fr-FR" b="1" dirty="0" err="1"/>
              <a:t>Authorization</a:t>
            </a:r>
            <a:r>
              <a:rPr lang="fr-FR" b="1" dirty="0"/>
              <a:t> Server)</a:t>
            </a:r>
            <a:endParaRPr lang="fr-FR" dirty="0"/>
          </a:p>
        </p:txBody>
      </p:sp>
      <p:sp>
        <p:nvSpPr>
          <p:cNvPr id="9" name="Espace réservé du contenu 2"/>
          <p:cNvSpPr txBox="1">
            <a:spLocks/>
          </p:cNvSpPr>
          <p:nvPr/>
        </p:nvSpPr>
        <p:spPr>
          <a:xfrm>
            <a:off x="8156682" y="5127275"/>
            <a:ext cx="2042822" cy="1221353"/>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Serveur article-stock</a:t>
            </a:r>
          </a:p>
          <a:p>
            <a:pPr marL="0" indent="0" algn="ctr">
              <a:buNone/>
            </a:pPr>
            <a:r>
              <a:rPr lang="fr-FR" b="1" dirty="0"/>
              <a:t>(Resource Server)</a:t>
            </a:r>
            <a:endParaRPr lang="fr-FR" dirty="0"/>
          </a:p>
        </p:txBody>
      </p:sp>
      <p:pic>
        <p:nvPicPr>
          <p:cNvPr id="10" name="Picture 4" descr="Résultat de recherche d'images pour &quot;image serveur&quot;"/>
          <p:cNvPicPr>
            <a:picLocks noChangeAspect="1" noChangeArrowheads="1"/>
          </p:cNvPicPr>
          <p:nvPr/>
        </p:nvPicPr>
        <p:blipFill rotWithShape="1">
          <a:blip r:embed="rId2">
            <a:extLst>
              <a:ext uri="{28A0092B-C50C-407E-A947-70E740481C1C}">
                <a14:useLocalDpi xmlns:a14="http://schemas.microsoft.com/office/drawing/2010/main" val="0"/>
              </a:ext>
            </a:extLst>
          </a:blip>
          <a:srcRect l="19856" r="18466"/>
          <a:stretch/>
        </p:blipFill>
        <p:spPr bwMode="auto">
          <a:xfrm>
            <a:off x="9118281" y="4267888"/>
            <a:ext cx="468826" cy="760124"/>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Résultat de recherche d'images pour &quot;image ordinateur&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3342" y="1402156"/>
            <a:ext cx="1002507" cy="1002507"/>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Connecteur droit 18"/>
          <p:cNvCxnSpPr>
            <a:cxnSpLocks/>
            <a:stCxn id="10" idx="1"/>
            <a:endCxn id="17" idx="3"/>
          </p:cNvCxnSpPr>
          <p:nvPr/>
        </p:nvCxnSpPr>
        <p:spPr>
          <a:xfrm flipH="1" flipV="1">
            <a:off x="8395849" y="1903410"/>
            <a:ext cx="722432" cy="2744540"/>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Connecteur droit 19"/>
          <p:cNvCxnSpPr>
            <a:cxnSpLocks/>
            <a:stCxn id="7" idx="1"/>
            <a:endCxn id="17" idx="3"/>
          </p:cNvCxnSpPr>
          <p:nvPr/>
        </p:nvCxnSpPr>
        <p:spPr>
          <a:xfrm flipH="1">
            <a:off x="8395849" y="1893439"/>
            <a:ext cx="1564489" cy="9971"/>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grpSp>
        <p:nvGrpSpPr>
          <p:cNvPr id="25" name="Groupe 24"/>
          <p:cNvGrpSpPr/>
          <p:nvPr/>
        </p:nvGrpSpPr>
        <p:grpSpPr>
          <a:xfrm>
            <a:off x="10256668" y="4852647"/>
            <a:ext cx="386744" cy="467381"/>
            <a:chOff x="7629365" y="5649458"/>
            <a:chExt cx="386744" cy="467381"/>
          </a:xfrm>
        </p:grpSpPr>
        <p:pic>
          <p:nvPicPr>
            <p:cNvPr id="26" name="Picture 4" descr="Résultat de recherche d'images pour &quot;image serveur&quot;"/>
            <p:cNvPicPr>
              <a:picLocks noChangeAspect="1" noChangeArrowheads="1"/>
            </p:cNvPicPr>
            <p:nvPr/>
          </p:nvPicPr>
          <p:blipFill rotWithShape="1">
            <a:blip r:embed="rId2">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2" descr="Résultat de recherche d'images pour &quot;image base de données&qu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8" name="Groupe 27"/>
          <p:cNvGrpSpPr/>
          <p:nvPr/>
        </p:nvGrpSpPr>
        <p:grpSpPr>
          <a:xfrm>
            <a:off x="10568767" y="1061240"/>
            <a:ext cx="386744" cy="467381"/>
            <a:chOff x="7629365" y="5649458"/>
            <a:chExt cx="386744" cy="467381"/>
          </a:xfrm>
        </p:grpSpPr>
        <p:pic>
          <p:nvPicPr>
            <p:cNvPr id="29" name="Picture 4" descr="Résultat de recherche d'images pour &quot;image serveur&quot;"/>
            <p:cNvPicPr>
              <a:picLocks noChangeAspect="1" noChangeArrowheads="1"/>
            </p:cNvPicPr>
            <p:nvPr/>
          </p:nvPicPr>
          <p:blipFill rotWithShape="1">
            <a:blip r:embed="rId2">
              <a:extLst>
                <a:ext uri="{28A0092B-C50C-407E-A947-70E740481C1C}">
                  <a14:useLocalDpi xmlns:a14="http://schemas.microsoft.com/office/drawing/2010/main" val="0"/>
                </a:ext>
              </a:extLst>
            </a:blip>
            <a:srcRect l="19856" r="13567"/>
            <a:stretch/>
          </p:blipFill>
          <p:spPr bwMode="auto">
            <a:xfrm>
              <a:off x="7629365" y="5649458"/>
              <a:ext cx="298981" cy="449077"/>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2" descr="Résultat de recherche d'images pour &quot;image base de données&qu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01861" y="5902591"/>
              <a:ext cx="214248" cy="21424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34" name="Connecteur droit 33"/>
          <p:cNvCxnSpPr>
            <a:cxnSpLocks/>
            <a:stCxn id="7" idx="0"/>
            <a:endCxn id="29" idx="1"/>
          </p:cNvCxnSpPr>
          <p:nvPr/>
        </p:nvCxnSpPr>
        <p:spPr>
          <a:xfrm flipV="1">
            <a:off x="10194751" y="1285779"/>
            <a:ext cx="374016" cy="227598"/>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Connecteur droit 35"/>
          <p:cNvCxnSpPr>
            <a:cxnSpLocks/>
            <a:stCxn id="10" idx="3"/>
            <a:endCxn id="26" idx="1"/>
          </p:cNvCxnSpPr>
          <p:nvPr/>
        </p:nvCxnSpPr>
        <p:spPr>
          <a:xfrm>
            <a:off x="9587107" y="4647950"/>
            <a:ext cx="669561" cy="429236"/>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6" name="Connecteur droit 45"/>
          <p:cNvCxnSpPr>
            <a:cxnSpLocks/>
            <a:stCxn id="7" idx="2"/>
            <a:endCxn id="10" idx="0"/>
          </p:cNvCxnSpPr>
          <p:nvPr/>
        </p:nvCxnSpPr>
        <p:spPr>
          <a:xfrm flipH="1">
            <a:off x="9352694" y="2273501"/>
            <a:ext cx="842057" cy="1994387"/>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pic>
        <p:nvPicPr>
          <p:cNvPr id="50" name="Image 49"/>
          <p:cNvPicPr>
            <a:picLocks noChangeAspect="1"/>
          </p:cNvPicPr>
          <p:nvPr/>
        </p:nvPicPr>
        <p:blipFill>
          <a:blip r:embed="rId5"/>
          <a:stretch>
            <a:fillRect/>
          </a:stretch>
        </p:blipFill>
        <p:spPr>
          <a:xfrm>
            <a:off x="5248520" y="1308347"/>
            <a:ext cx="1582841" cy="1582841"/>
          </a:xfrm>
          <a:prstGeom prst="rect">
            <a:avLst/>
          </a:prstGeom>
        </p:spPr>
      </p:pic>
      <p:sp>
        <p:nvSpPr>
          <p:cNvPr id="59" name="Espace réservé du contenu 2"/>
          <p:cNvSpPr txBox="1">
            <a:spLocks/>
          </p:cNvSpPr>
          <p:nvPr/>
        </p:nvSpPr>
        <p:spPr>
          <a:xfrm>
            <a:off x="5354985" y="3087338"/>
            <a:ext cx="2022078" cy="455962"/>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fr-FR" b="1" dirty="0"/>
              <a:t>(Resource </a:t>
            </a:r>
            <a:r>
              <a:rPr lang="fr-FR" b="1" dirty="0" err="1"/>
              <a:t>Owner</a:t>
            </a:r>
            <a:r>
              <a:rPr lang="fr-FR" b="1" dirty="0"/>
              <a:t>)</a:t>
            </a:r>
            <a:endParaRPr lang="fr-FR" dirty="0"/>
          </a:p>
        </p:txBody>
      </p:sp>
      <p:cxnSp>
        <p:nvCxnSpPr>
          <p:cNvPr id="60" name="Connecteur droit 59"/>
          <p:cNvCxnSpPr>
            <a:cxnSpLocks/>
            <a:stCxn id="17" idx="1"/>
          </p:cNvCxnSpPr>
          <p:nvPr/>
        </p:nvCxnSpPr>
        <p:spPr>
          <a:xfrm flipH="1">
            <a:off x="6443664" y="1903410"/>
            <a:ext cx="949678" cy="197192"/>
          </a:xfrm>
          <a:prstGeom prst="line">
            <a:avLst/>
          </a:prstGeom>
          <a:ln w="25400">
            <a:headEnd type="oval"/>
            <a:tailEnd type="oval"/>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a:xfrm>
            <a:off x="5342431" y="6438581"/>
            <a:ext cx="8027668" cy="369332"/>
          </a:xfrm>
          <a:prstGeom prst="rect">
            <a:avLst/>
          </a:prstGeom>
        </p:spPr>
        <p:txBody>
          <a:bodyPr wrap="square">
            <a:spAutoFit/>
          </a:bodyPr>
          <a:lstStyle/>
          <a:p>
            <a:r>
              <a:rPr lang="fr-FR" dirty="0">
                <a:hlinkClick r:id="rId6"/>
              </a:rPr>
              <a:t>http://www.bubblecode.net/fr/2016/01/22/comprendre-oauth2/</a:t>
            </a:r>
            <a:endParaRPr lang="fr-FR" dirty="0"/>
          </a:p>
        </p:txBody>
      </p:sp>
      <p:pic>
        <p:nvPicPr>
          <p:cNvPr id="31" name="Picture 2" descr="Résultat de recherche d'images pour &quot;cookie&quot;"/>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058973" y="1228579"/>
            <a:ext cx="429328" cy="429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00006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65074" y="14915"/>
            <a:ext cx="10515600" cy="1325563"/>
          </a:xfrm>
        </p:spPr>
        <p:txBody>
          <a:bodyPr/>
          <a:lstStyle/>
          <a:p>
            <a:r>
              <a:rPr lang="fr-FR" dirty="0"/>
              <a:t>OAUTH2, mise à jour de l’ « </a:t>
            </a:r>
            <a:r>
              <a:rPr lang="fr-FR" dirty="0" err="1"/>
              <a:t>access</a:t>
            </a:r>
            <a:r>
              <a:rPr lang="fr-FR" dirty="0"/>
              <a:t> </a:t>
            </a:r>
            <a:r>
              <a:rPr lang="fr-FR" dirty="0" err="1"/>
              <a:t>tokens</a:t>
            </a:r>
            <a:r>
              <a:rPr lang="fr-FR" dirty="0"/>
              <a:t> »</a:t>
            </a:r>
          </a:p>
        </p:txBody>
      </p:sp>
      <p:sp>
        <p:nvSpPr>
          <p:cNvPr id="62" name="Rectangle 61"/>
          <p:cNvSpPr/>
          <p:nvPr/>
        </p:nvSpPr>
        <p:spPr>
          <a:xfrm>
            <a:off x="962438" y="6122504"/>
            <a:ext cx="10812429" cy="923330"/>
          </a:xfrm>
          <a:prstGeom prst="rect">
            <a:avLst/>
          </a:prstGeom>
        </p:spPr>
        <p:txBody>
          <a:bodyPr wrap="square">
            <a:spAutoFit/>
          </a:bodyPr>
          <a:lstStyle/>
          <a:p>
            <a:r>
              <a:rPr lang="fr-FR" dirty="0">
                <a:hlinkClick r:id="rId2"/>
              </a:rPr>
              <a:t>https://www.ibm.com/support/knowledgecenter/SSPREK_9.0.2/com.ibm.isam.doc/config/concept/con_oauth20_workflow.html</a:t>
            </a:r>
            <a:endParaRPr lang="fr-FR" dirty="0"/>
          </a:p>
          <a:p>
            <a:endParaRPr lang="fr-FR" dirty="0"/>
          </a:p>
        </p:txBody>
      </p:sp>
      <p:pic>
        <p:nvPicPr>
          <p:cNvPr id="2050" name="Picture 2" descr="https://www.ibm.com/support/knowledgecenter/en/SSPREK_9.0.2/com.ibm.isam.doc/config/images/OAuth2_refresh.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3782" y="1194704"/>
            <a:ext cx="7849740" cy="47820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22178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00282" y="0"/>
            <a:ext cx="10515600" cy="1325563"/>
          </a:xfrm>
        </p:spPr>
        <p:txBody>
          <a:bodyPr/>
          <a:lstStyle/>
          <a:p>
            <a:r>
              <a:rPr lang="fr-FR" dirty="0"/>
              <a:t>OAUTH2, Scope et HTTPS</a:t>
            </a:r>
          </a:p>
        </p:txBody>
      </p:sp>
      <p:sp>
        <p:nvSpPr>
          <p:cNvPr id="3" name="Espace réservé du contenu 2"/>
          <p:cNvSpPr>
            <a:spLocks noGrp="1"/>
          </p:cNvSpPr>
          <p:nvPr>
            <p:ph idx="1"/>
          </p:nvPr>
        </p:nvSpPr>
        <p:spPr>
          <a:xfrm>
            <a:off x="300282" y="1061240"/>
            <a:ext cx="11070083" cy="5419073"/>
          </a:xfrm>
        </p:spPr>
        <p:txBody>
          <a:bodyPr>
            <a:normAutofit/>
          </a:bodyPr>
          <a:lstStyle/>
          <a:p>
            <a:pPr marL="0" indent="0">
              <a:buNone/>
            </a:pPr>
            <a:r>
              <a:rPr lang="fr-FR" dirty="0"/>
              <a:t>Le paramètre scope</a:t>
            </a:r>
          </a:p>
          <a:p>
            <a:pPr lvl="1"/>
            <a:r>
              <a:rPr lang="fr-FR" dirty="0"/>
              <a:t>Le scope est un paramètre qui sert à limiter les droits du </a:t>
            </a:r>
            <a:r>
              <a:rPr lang="fr-FR" dirty="0" err="1"/>
              <a:t>token</a:t>
            </a:r>
            <a:r>
              <a:rPr lang="fr-FR" dirty="0"/>
              <a:t> d’accès. C’est le serveur d’autorisation qui définit la liste des scopes disponibles. Le client doit alors envoyer le ou les scopes qu’ils souhaitent utiliser lors de la demande d’autorisation. Plus le scope est réduit, plus on a de chance que le détenteur des données autorise l’accès.</a:t>
            </a:r>
          </a:p>
          <a:p>
            <a:pPr lvl="1"/>
            <a:endParaRPr lang="fr-FR" dirty="0"/>
          </a:p>
          <a:p>
            <a:pPr marL="0" indent="0">
              <a:buNone/>
            </a:pPr>
            <a:r>
              <a:rPr lang="fr-FR" dirty="0"/>
              <a:t>HTTPS</a:t>
            </a:r>
          </a:p>
          <a:p>
            <a:pPr lvl="1"/>
            <a:r>
              <a:rPr lang="fr-FR" dirty="0"/>
              <a:t>OAuth2 impose l’utilisation de HTTPS pour les échanges entre le client et le serveur d’autorisation du fait des données sensibles qui transitent entre les 2 (</a:t>
            </a:r>
            <a:r>
              <a:rPr lang="fr-FR" dirty="0" err="1"/>
              <a:t>token</a:t>
            </a:r>
            <a:r>
              <a:rPr lang="fr-FR" dirty="0"/>
              <a:t> d’accès et éventuellement des identifiants et des mots de passe).</a:t>
            </a:r>
          </a:p>
        </p:txBody>
      </p:sp>
      <p:sp>
        <p:nvSpPr>
          <p:cNvPr id="62" name="Rectangle 61"/>
          <p:cNvSpPr/>
          <p:nvPr/>
        </p:nvSpPr>
        <p:spPr>
          <a:xfrm>
            <a:off x="2653006" y="5994334"/>
            <a:ext cx="8027668" cy="369332"/>
          </a:xfrm>
          <a:prstGeom prst="rect">
            <a:avLst/>
          </a:prstGeom>
        </p:spPr>
        <p:txBody>
          <a:bodyPr wrap="square">
            <a:spAutoFit/>
          </a:bodyPr>
          <a:lstStyle/>
          <a:p>
            <a:r>
              <a:rPr lang="fr-FR" dirty="0">
                <a:hlinkClick r:id="rId2"/>
              </a:rPr>
              <a:t>http://www.bubblecode.net/fr/2016/01/22/comprendre-oauth2/</a:t>
            </a:r>
            <a:endParaRPr lang="fr-FR" dirty="0"/>
          </a:p>
        </p:txBody>
      </p:sp>
    </p:spTree>
    <p:extLst>
      <p:ext uri="{BB962C8B-B14F-4D97-AF65-F5344CB8AC3E}">
        <p14:creationId xmlns:p14="http://schemas.microsoft.com/office/powerpoint/2010/main" val="110887370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00282" y="0"/>
            <a:ext cx="10515600" cy="1325563"/>
          </a:xfrm>
        </p:spPr>
        <p:txBody>
          <a:bodyPr/>
          <a:lstStyle/>
          <a:p>
            <a:r>
              <a:rPr lang="fr-FR" dirty="0"/>
              <a:t>OAUTH2, Les types d’autorisation</a:t>
            </a:r>
          </a:p>
        </p:txBody>
      </p:sp>
      <p:sp>
        <p:nvSpPr>
          <p:cNvPr id="3" name="Espace réservé du contenu 2"/>
          <p:cNvSpPr>
            <a:spLocks noGrp="1"/>
          </p:cNvSpPr>
          <p:nvPr>
            <p:ph idx="1"/>
          </p:nvPr>
        </p:nvSpPr>
        <p:spPr>
          <a:xfrm>
            <a:off x="300282" y="1061240"/>
            <a:ext cx="11401388" cy="5697369"/>
          </a:xfrm>
        </p:spPr>
        <p:txBody>
          <a:bodyPr>
            <a:normAutofit lnSpcReduction="10000"/>
          </a:bodyPr>
          <a:lstStyle/>
          <a:p>
            <a:r>
              <a:rPr lang="fr-FR" dirty="0"/>
              <a:t>Un client ne peut utiliser le protocole </a:t>
            </a:r>
            <a:r>
              <a:rPr lang="fr-FR" dirty="0" err="1"/>
              <a:t>OAuth</a:t>
            </a:r>
            <a:r>
              <a:rPr lang="fr-FR" dirty="0"/>
              <a:t> sans être connu du serveur. Pour cela il lui faut donc s’enregistrer auprès du serveur d’autorisation. Pour cela il doit fournir un ensemble de données :</a:t>
            </a:r>
          </a:p>
          <a:p>
            <a:pPr lvl="1"/>
            <a:r>
              <a:rPr lang="fr-FR" dirty="0">
                <a:solidFill>
                  <a:srgbClr val="0070C0"/>
                </a:solidFill>
              </a:rPr>
              <a:t>Nom de l’application</a:t>
            </a:r>
          </a:p>
          <a:p>
            <a:pPr lvl="1"/>
            <a:r>
              <a:rPr lang="fr-FR" dirty="0">
                <a:solidFill>
                  <a:srgbClr val="0070C0"/>
                </a:solidFill>
              </a:rPr>
              <a:t>Url du site</a:t>
            </a:r>
          </a:p>
          <a:p>
            <a:pPr lvl="1"/>
            <a:r>
              <a:rPr lang="fr-FR" dirty="0">
                <a:solidFill>
                  <a:srgbClr val="0070C0"/>
                </a:solidFill>
              </a:rPr>
              <a:t>Url de retour</a:t>
            </a:r>
          </a:p>
          <a:p>
            <a:pPr lvl="1"/>
            <a:r>
              <a:rPr lang="fr-FR" dirty="0">
                <a:solidFill>
                  <a:srgbClr val="0070C0"/>
                </a:solidFill>
              </a:rPr>
              <a:t>Informations diverses en fonction du demandeur (logo, url javascript, description, etc.)</a:t>
            </a:r>
          </a:p>
          <a:p>
            <a:pPr lvl="1"/>
            <a:endParaRPr lang="fr-FR" dirty="0"/>
          </a:p>
          <a:p>
            <a:r>
              <a:rPr lang="fr-FR" dirty="0"/>
              <a:t>En échange, le serveur fournira un identifiant et un code secret (</a:t>
            </a:r>
            <a:r>
              <a:rPr lang="fr-FR" b="1" dirty="0"/>
              <a:t>client id</a:t>
            </a:r>
            <a:r>
              <a:rPr lang="fr-FR" dirty="0"/>
              <a:t> et </a:t>
            </a:r>
            <a:r>
              <a:rPr lang="fr-FR" b="1" dirty="0"/>
              <a:t>client secret</a:t>
            </a:r>
            <a:r>
              <a:rPr lang="fr-FR" dirty="0"/>
              <a:t>) sous forme de chaîne de caractères, qui permettra au client de s’identifier.</a:t>
            </a:r>
          </a:p>
          <a:p>
            <a:endParaRPr lang="fr-FR" dirty="0"/>
          </a:p>
          <a:p>
            <a:pPr marL="0" indent="0" algn="ctr">
              <a:buNone/>
            </a:pPr>
            <a:r>
              <a:rPr lang="fr-FR" dirty="0">
                <a:hlinkClick r:id="rId2"/>
              </a:rPr>
              <a:t>https://blog.axawebcenter.fr/2016/03/oauth-comprendre-loauth-2-0-par-lexemple/</a:t>
            </a:r>
            <a:endParaRPr lang="fr-FR" dirty="0"/>
          </a:p>
          <a:p>
            <a:pPr marL="0" indent="0" algn="ctr">
              <a:buNone/>
            </a:pPr>
            <a:endParaRPr lang="fr-FR" dirty="0"/>
          </a:p>
        </p:txBody>
      </p:sp>
    </p:spTree>
    <p:extLst>
      <p:ext uri="{BB962C8B-B14F-4D97-AF65-F5344CB8AC3E}">
        <p14:creationId xmlns:p14="http://schemas.microsoft.com/office/powerpoint/2010/main" val="40683550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00282" y="0"/>
            <a:ext cx="10515600" cy="1325563"/>
          </a:xfrm>
        </p:spPr>
        <p:txBody>
          <a:bodyPr/>
          <a:lstStyle/>
          <a:p>
            <a:r>
              <a:rPr lang="fr-FR" dirty="0"/>
              <a:t>OAUTH2, Les types d’autorisation</a:t>
            </a:r>
          </a:p>
        </p:txBody>
      </p:sp>
      <p:sp>
        <p:nvSpPr>
          <p:cNvPr id="3" name="Espace réservé du contenu 2"/>
          <p:cNvSpPr>
            <a:spLocks noGrp="1"/>
          </p:cNvSpPr>
          <p:nvPr>
            <p:ph idx="1"/>
          </p:nvPr>
        </p:nvSpPr>
        <p:spPr>
          <a:xfrm>
            <a:off x="300282" y="1061240"/>
            <a:ext cx="11401388" cy="5697369"/>
          </a:xfrm>
        </p:spPr>
        <p:txBody>
          <a:bodyPr>
            <a:normAutofit fontScale="85000" lnSpcReduction="20000"/>
          </a:bodyPr>
          <a:lstStyle/>
          <a:p>
            <a:pPr marL="0" indent="0">
              <a:buNone/>
            </a:pPr>
            <a:r>
              <a:rPr lang="fr-FR" dirty="0"/>
              <a:t>Avec OAuth2 il y a </a:t>
            </a:r>
            <a:r>
              <a:rPr lang="fr-FR" b="1" dirty="0">
                <a:solidFill>
                  <a:srgbClr val="0070C0"/>
                </a:solidFill>
              </a:rPr>
              <a:t>4 types </a:t>
            </a:r>
            <a:r>
              <a:rPr lang="fr-FR" dirty="0"/>
              <a:t>d’autorisation possibles selon l’emplacement et la nature des entités intervenant dans l’obtention du </a:t>
            </a:r>
            <a:r>
              <a:rPr lang="fr-FR" dirty="0" err="1"/>
              <a:t>token</a:t>
            </a:r>
            <a:r>
              <a:rPr lang="fr-FR" dirty="0"/>
              <a:t> d’accès.</a:t>
            </a:r>
          </a:p>
          <a:p>
            <a:r>
              <a:rPr lang="fr-FR" b="1" dirty="0" err="1"/>
              <a:t>Authorization</a:t>
            </a:r>
            <a:r>
              <a:rPr lang="fr-FR" b="1" dirty="0"/>
              <a:t> Code Grant</a:t>
            </a:r>
            <a:r>
              <a:rPr lang="fr-FR" dirty="0"/>
              <a:t>, l’autorisation via un code</a:t>
            </a:r>
          </a:p>
          <a:p>
            <a:pPr lvl="1"/>
            <a:r>
              <a:rPr lang="fr-FR" dirty="0"/>
              <a:t>Il doit être utilisé dès que possible et tout particulièrement quand le client est un serveur web. Permet d’obtenir un </a:t>
            </a:r>
            <a:r>
              <a:rPr lang="fr-FR" dirty="0" err="1"/>
              <a:t>token</a:t>
            </a:r>
            <a:r>
              <a:rPr lang="fr-FR" dirty="0"/>
              <a:t> d’accès de longue durée qui pourra être renouvelé via un </a:t>
            </a:r>
            <a:r>
              <a:rPr lang="fr-FR" dirty="0" err="1"/>
              <a:t>token</a:t>
            </a:r>
            <a:r>
              <a:rPr lang="fr-FR" dirty="0"/>
              <a:t> de renouvellement (si le serveur d’autorisation le permet).</a:t>
            </a:r>
          </a:p>
          <a:p>
            <a:r>
              <a:rPr lang="fr-FR" b="1" dirty="0" err="1"/>
              <a:t>Implicit</a:t>
            </a:r>
            <a:r>
              <a:rPr lang="fr-FR" b="1" dirty="0"/>
              <a:t> Grant</a:t>
            </a:r>
            <a:r>
              <a:rPr lang="fr-FR" dirty="0"/>
              <a:t>, l’autorisation implicite 	</a:t>
            </a:r>
          </a:p>
          <a:p>
            <a:pPr lvl="1"/>
            <a:r>
              <a:rPr lang="fr-FR" dirty="0"/>
              <a:t>Il doit être utilisé quand l’application se trouve côté client (typiquement une application Javascript). Il ne permet pas d’obtenir de </a:t>
            </a:r>
            <a:r>
              <a:rPr lang="fr-FR" dirty="0" err="1"/>
              <a:t>token</a:t>
            </a:r>
            <a:r>
              <a:rPr lang="fr-FR" dirty="0"/>
              <a:t> de renouvellement.</a:t>
            </a:r>
          </a:p>
          <a:p>
            <a:r>
              <a:rPr lang="fr-FR" b="1" dirty="0"/>
              <a:t>Resource </a:t>
            </a:r>
            <a:r>
              <a:rPr lang="fr-FR" b="1" dirty="0" err="1"/>
              <a:t>Owner</a:t>
            </a:r>
            <a:r>
              <a:rPr lang="fr-FR" b="1" dirty="0"/>
              <a:t> </a:t>
            </a:r>
            <a:r>
              <a:rPr lang="fr-FR" b="1" dirty="0" err="1"/>
              <a:t>Password</a:t>
            </a:r>
            <a:r>
              <a:rPr lang="fr-FR" b="1" dirty="0"/>
              <a:t> </a:t>
            </a:r>
            <a:r>
              <a:rPr lang="fr-FR" b="1" dirty="0" err="1"/>
              <a:t>Credentials</a:t>
            </a:r>
            <a:r>
              <a:rPr lang="fr-FR" b="1" dirty="0"/>
              <a:t> Grant</a:t>
            </a:r>
            <a:r>
              <a:rPr lang="fr-FR" dirty="0"/>
              <a:t>, l’autorisation via mot de passe</a:t>
            </a:r>
          </a:p>
          <a:p>
            <a:pPr lvl="1"/>
            <a:r>
              <a:rPr lang="fr-FR" dirty="0"/>
              <a:t>Avec ce type d’autorisation, les identifiants (et donc le mot de passe) sont envoyés au client et ensuite au serveur d’autorisation. Il est donc impératif qu’il y ait une confiance absolue entre ces 2 entités. Il est donc principalement utilisé lorsque le client a été développé par la même autorité que celle fournissant le serveur d’autorisation. On pourrait par exemple imaginer un site web example.com voulant accéder à des ressources protégées de son propre sous-domaine api.example.com. L’utilisateur ne serait donc pas surpris de renseigner son mot de passe sur le site example.com puisque son compte a été créé sur ce même site.</a:t>
            </a:r>
          </a:p>
          <a:p>
            <a:r>
              <a:rPr lang="fr-FR" b="1" dirty="0"/>
              <a:t>Client </a:t>
            </a:r>
            <a:r>
              <a:rPr lang="fr-FR" b="1" dirty="0" err="1"/>
              <a:t>Credentials</a:t>
            </a:r>
            <a:r>
              <a:rPr lang="fr-FR" b="1" dirty="0"/>
              <a:t> Grant</a:t>
            </a:r>
            <a:r>
              <a:rPr lang="fr-FR" dirty="0"/>
              <a:t>, l’autorisation serveur à serveur </a:t>
            </a:r>
          </a:p>
          <a:p>
            <a:pPr lvl="1"/>
            <a:r>
              <a:rPr lang="fr-FR" dirty="0"/>
              <a:t>Il doit être utilisé lorsque le client est lui-même le détenteur des données. Il n’y a pas d’autorisation à obtenir de la part de l’utilisateur final.</a:t>
            </a:r>
          </a:p>
          <a:p>
            <a:pPr lvl="2"/>
            <a:endParaRPr lang="fr-FR" dirty="0"/>
          </a:p>
          <a:p>
            <a:pPr lvl="2"/>
            <a:endParaRPr lang="fr-FR" dirty="0"/>
          </a:p>
          <a:p>
            <a:pPr lvl="1"/>
            <a:endParaRPr lang="fr-FR" dirty="0"/>
          </a:p>
        </p:txBody>
      </p:sp>
    </p:spTree>
    <p:extLst>
      <p:ext uri="{BB962C8B-B14F-4D97-AF65-F5344CB8AC3E}">
        <p14:creationId xmlns:p14="http://schemas.microsoft.com/office/powerpoint/2010/main" val="26539445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2765" y="-278294"/>
            <a:ext cx="12404035" cy="1325563"/>
          </a:xfrm>
        </p:spPr>
        <p:txBody>
          <a:bodyPr>
            <a:normAutofit/>
          </a:bodyPr>
          <a:lstStyle/>
          <a:p>
            <a:r>
              <a:rPr lang="fr-FR" dirty="0"/>
              <a:t>OAUTH2, </a:t>
            </a:r>
            <a:r>
              <a:rPr lang="fr-FR" dirty="0" err="1"/>
              <a:t>Authorization</a:t>
            </a:r>
            <a:r>
              <a:rPr lang="fr-FR" dirty="0"/>
              <a:t> Code Grant </a:t>
            </a:r>
            <a:r>
              <a:rPr lang="fr-FR" dirty="0">
                <a:solidFill>
                  <a:srgbClr val="00B050"/>
                </a:solidFill>
              </a:rPr>
              <a:t>(le plus sécurisé)</a:t>
            </a:r>
          </a:p>
        </p:txBody>
      </p:sp>
      <p:sp>
        <p:nvSpPr>
          <p:cNvPr id="3" name="Espace réservé du contenu 2"/>
          <p:cNvSpPr>
            <a:spLocks noGrp="1"/>
          </p:cNvSpPr>
          <p:nvPr>
            <p:ph idx="1"/>
          </p:nvPr>
        </p:nvSpPr>
        <p:spPr>
          <a:xfrm>
            <a:off x="6891131" y="1061240"/>
            <a:ext cx="5155096" cy="5697369"/>
          </a:xfrm>
        </p:spPr>
        <p:txBody>
          <a:bodyPr>
            <a:normAutofit fontScale="85000" lnSpcReduction="20000"/>
          </a:bodyPr>
          <a:lstStyle/>
          <a:p>
            <a:r>
              <a:rPr lang="fr-FR" dirty="0"/>
              <a:t>La méthode la plus sécurisé</a:t>
            </a:r>
          </a:p>
          <a:p>
            <a:pPr lvl="1"/>
            <a:r>
              <a:rPr lang="fr-FR" dirty="0"/>
              <a:t>Vous n’accèderez jamais au </a:t>
            </a:r>
            <a:r>
              <a:rPr lang="fr-FR" dirty="0" err="1"/>
              <a:t>token</a:t>
            </a:r>
            <a:r>
              <a:rPr lang="fr-FR" dirty="0"/>
              <a:t> d’accès, il sera stocké par le site internet (en session par exemple). </a:t>
            </a:r>
          </a:p>
          <a:p>
            <a:r>
              <a:rPr lang="fr-FR" dirty="0"/>
              <a:t>Dans ce type d’autorisation les étapes sont les suivantes :</a:t>
            </a:r>
          </a:p>
          <a:p>
            <a:pPr marL="971550" lvl="1" indent="-514350">
              <a:buFont typeface="+mj-lt"/>
              <a:buAutoNum type="arabicPeriod"/>
            </a:pPr>
            <a:r>
              <a:rPr lang="fr-FR" dirty="0"/>
              <a:t>Un site internet quelconque souhaite accéder aux informations de votre profil Google.</a:t>
            </a:r>
          </a:p>
          <a:p>
            <a:pPr marL="971550" lvl="1" indent="-514350">
              <a:buFont typeface="+mj-lt"/>
              <a:buAutoNum type="arabicPeriod"/>
            </a:pPr>
            <a:r>
              <a:rPr lang="fr-FR" dirty="0"/>
              <a:t>Vous êtes redirigé par le client (le site internet) vers le serveur d’autorisation (Google).</a:t>
            </a:r>
          </a:p>
          <a:p>
            <a:pPr marL="971550" lvl="1" indent="-514350">
              <a:buFont typeface="+mj-lt"/>
              <a:buAutoNum type="arabicPeriod"/>
            </a:pPr>
            <a:r>
              <a:rPr lang="fr-FR" dirty="0"/>
              <a:t>Si vous autorisez l’accès, le serveur d’autorisation (Google) envoie un code d’autorisation au site internet.</a:t>
            </a:r>
          </a:p>
          <a:p>
            <a:pPr marL="971550" lvl="1" indent="-514350">
              <a:buFont typeface="+mj-lt"/>
              <a:buAutoNum type="arabicPeriod"/>
            </a:pPr>
            <a:r>
              <a:rPr lang="fr-FR" dirty="0"/>
              <a:t>Ce code est échangé (entre le site internet et Google) par un </a:t>
            </a:r>
            <a:r>
              <a:rPr lang="fr-FR" dirty="0" err="1"/>
              <a:t>token</a:t>
            </a:r>
            <a:r>
              <a:rPr lang="fr-FR" dirty="0"/>
              <a:t> d’accès de façon transparente pour vous.</a:t>
            </a:r>
          </a:p>
          <a:p>
            <a:pPr marL="971550" lvl="1" indent="-514350">
              <a:buFont typeface="+mj-lt"/>
              <a:buAutoNum type="arabicPeriod"/>
            </a:pPr>
            <a:r>
              <a:rPr lang="fr-FR" dirty="0"/>
              <a:t>Le site internet peut donc maintenant utiliser ce </a:t>
            </a:r>
            <a:r>
              <a:rPr lang="fr-FR" dirty="0" err="1"/>
              <a:t>token</a:t>
            </a:r>
            <a:r>
              <a:rPr lang="fr-FR" dirty="0"/>
              <a:t> d’accès pour accéder aux données de votre profil par le serveur de ressources (Google).</a:t>
            </a:r>
          </a:p>
          <a:p>
            <a:endParaRPr lang="fr-FR" dirty="0"/>
          </a:p>
          <a:p>
            <a:pPr marL="0" indent="0">
              <a:buNone/>
            </a:pPr>
            <a:endParaRPr lang="fr-FR" dirty="0"/>
          </a:p>
        </p:txBody>
      </p:sp>
      <p:pic>
        <p:nvPicPr>
          <p:cNvPr id="21510" name="Picture 6" descr="Authorization Code Grant Flo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2036" y="1061240"/>
            <a:ext cx="6389824" cy="5196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74109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2765" y="-278294"/>
            <a:ext cx="12404035" cy="1325563"/>
          </a:xfrm>
        </p:spPr>
        <p:txBody>
          <a:bodyPr>
            <a:normAutofit/>
          </a:bodyPr>
          <a:lstStyle/>
          <a:p>
            <a:r>
              <a:rPr lang="fr-FR" dirty="0"/>
              <a:t>OAUTH2, </a:t>
            </a:r>
            <a:r>
              <a:rPr lang="fr-FR" dirty="0" err="1"/>
              <a:t>Authorization</a:t>
            </a:r>
            <a:r>
              <a:rPr lang="fr-FR" dirty="0"/>
              <a:t> Code Grant </a:t>
            </a:r>
            <a:r>
              <a:rPr lang="fr-FR" dirty="0">
                <a:solidFill>
                  <a:srgbClr val="00B050"/>
                </a:solidFill>
              </a:rPr>
              <a:t>(le plus sécurisé)</a:t>
            </a:r>
          </a:p>
        </p:txBody>
      </p:sp>
      <p:pic>
        <p:nvPicPr>
          <p:cNvPr id="1026" name="Picture 2" descr="https://www.ibm.com/support/knowledgecenter/en/SSPREK_9.0.2/com.ibm.isam.doc/config/images/OAuth2_authcode.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3480" y="1047269"/>
            <a:ext cx="6374502" cy="532735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6056243" y="898844"/>
            <a:ext cx="6096000" cy="1200329"/>
          </a:xfrm>
          <a:prstGeom prst="rect">
            <a:avLst/>
          </a:prstGeom>
        </p:spPr>
        <p:txBody>
          <a:bodyPr wrap="square">
            <a:spAutoFit/>
          </a:bodyPr>
          <a:lstStyle/>
          <a:p>
            <a:r>
              <a:rPr lang="fr-FR" dirty="0">
                <a:hlinkClick r:id="rId3"/>
              </a:rPr>
              <a:t>https://www.ibm.com/support/knowledgecenter/SSPREK_9.0.2/com.ibm.isam.doc/config/concept/con_oauth20_workflow.html</a:t>
            </a:r>
            <a:endParaRPr lang="fr-FR" dirty="0"/>
          </a:p>
          <a:p>
            <a:endParaRPr lang="fr-FR" dirty="0"/>
          </a:p>
        </p:txBody>
      </p:sp>
    </p:spTree>
    <p:extLst>
      <p:ext uri="{BB962C8B-B14F-4D97-AF65-F5344CB8AC3E}">
        <p14:creationId xmlns:p14="http://schemas.microsoft.com/office/powerpoint/2010/main" val="27912892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2765" y="-278294"/>
            <a:ext cx="12404035" cy="1325563"/>
          </a:xfrm>
        </p:spPr>
        <p:txBody>
          <a:bodyPr>
            <a:normAutofit/>
          </a:bodyPr>
          <a:lstStyle/>
          <a:p>
            <a:r>
              <a:rPr lang="fr-FR" dirty="0"/>
              <a:t>OAUTH2, </a:t>
            </a:r>
            <a:r>
              <a:rPr lang="fr-FR" dirty="0" err="1"/>
              <a:t>Implicit</a:t>
            </a:r>
            <a:r>
              <a:rPr lang="fr-FR" dirty="0"/>
              <a:t> Grant </a:t>
            </a:r>
            <a:r>
              <a:rPr lang="fr-FR" dirty="0">
                <a:solidFill>
                  <a:srgbClr val="00B050"/>
                </a:solidFill>
              </a:rPr>
              <a:t>(pour les clients type </a:t>
            </a:r>
            <a:r>
              <a:rPr lang="fr-FR" dirty="0" err="1">
                <a:solidFill>
                  <a:srgbClr val="00B050"/>
                </a:solidFill>
              </a:rPr>
              <a:t>js</a:t>
            </a:r>
            <a:r>
              <a:rPr lang="fr-FR" dirty="0">
                <a:solidFill>
                  <a:srgbClr val="00B050"/>
                </a:solidFill>
              </a:rPr>
              <a:t>)</a:t>
            </a:r>
          </a:p>
        </p:txBody>
      </p:sp>
      <p:sp>
        <p:nvSpPr>
          <p:cNvPr id="3" name="Espace réservé du contenu 2"/>
          <p:cNvSpPr>
            <a:spLocks noGrp="1"/>
          </p:cNvSpPr>
          <p:nvPr>
            <p:ph idx="1"/>
          </p:nvPr>
        </p:nvSpPr>
        <p:spPr>
          <a:xfrm>
            <a:off x="6718853" y="940903"/>
            <a:ext cx="5367130" cy="5817705"/>
          </a:xfrm>
        </p:spPr>
        <p:txBody>
          <a:bodyPr>
            <a:normAutofit fontScale="62500" lnSpcReduction="20000"/>
          </a:bodyPr>
          <a:lstStyle/>
          <a:p>
            <a:r>
              <a:rPr lang="fr-FR" dirty="0"/>
              <a:t>Cette méthode est utilisée par les applications mobile et les applications Web. Elle est donc de plus en plus répandue. Le principe est de demander un unique </a:t>
            </a:r>
            <a:r>
              <a:rPr lang="fr-FR" b="1" dirty="0" err="1"/>
              <a:t>token</a:t>
            </a:r>
            <a:r>
              <a:rPr lang="fr-FR" b="1" dirty="0"/>
              <a:t> d’accès</a:t>
            </a:r>
            <a:r>
              <a:rPr lang="fr-FR" dirty="0"/>
              <a:t>. Son petit inconvénient est qu’il expose le </a:t>
            </a:r>
            <a:r>
              <a:rPr lang="fr-FR" dirty="0" err="1"/>
              <a:t>token</a:t>
            </a:r>
            <a:r>
              <a:rPr lang="fr-FR" dirty="0"/>
              <a:t> qui est stocké directement sur le navigateur car utilisé par des requêtes javascript par exemple.</a:t>
            </a:r>
          </a:p>
          <a:p>
            <a:r>
              <a:rPr lang="fr-FR" dirty="0"/>
              <a:t>Elle ne permet pas d’obtenir de </a:t>
            </a:r>
            <a:r>
              <a:rPr lang="fr-FR" dirty="0" err="1"/>
              <a:t>token</a:t>
            </a:r>
            <a:r>
              <a:rPr lang="fr-FR" dirty="0"/>
              <a:t> de renouvellement.</a:t>
            </a:r>
          </a:p>
          <a:p>
            <a:r>
              <a:rPr lang="fr-FR" dirty="0"/>
              <a:t>Dans ce type d’autorisation les étapes sont les suivantes :</a:t>
            </a:r>
          </a:p>
          <a:p>
            <a:pPr marL="971550" lvl="1" indent="-514350">
              <a:buFont typeface="+mj-lt"/>
              <a:buAutoNum type="arabicPeriod"/>
            </a:pPr>
            <a:r>
              <a:rPr lang="fr-FR" dirty="0"/>
              <a:t>Le client (</a:t>
            </a:r>
            <a:r>
              <a:rPr lang="fr-FR" dirty="0" err="1"/>
              <a:t>AngularJS</a:t>
            </a:r>
            <a:r>
              <a:rPr lang="fr-FR" dirty="0"/>
              <a:t>) souhaite accéder aux informations de votre profil Facebook.</a:t>
            </a:r>
          </a:p>
          <a:p>
            <a:pPr marL="971550" lvl="1" indent="-514350">
              <a:buFont typeface="+mj-lt"/>
              <a:buAutoNum type="arabicPeriod"/>
            </a:pPr>
            <a:r>
              <a:rPr lang="fr-FR" dirty="0"/>
              <a:t>Vous êtes redirigé par le navigateur web vers le serveur d’autorisation (Facebook).</a:t>
            </a:r>
          </a:p>
          <a:p>
            <a:pPr marL="971550" lvl="1" indent="-514350">
              <a:buFont typeface="+mj-lt"/>
              <a:buAutoNum type="arabicPeriod"/>
            </a:pPr>
            <a:r>
              <a:rPr lang="fr-FR" dirty="0"/>
              <a:t>Si vous autorisez l’accès, le serveur d’autorisation vous redirige sur le site internet et met à disposition le </a:t>
            </a:r>
            <a:r>
              <a:rPr lang="fr-FR" dirty="0" err="1"/>
              <a:t>token</a:t>
            </a:r>
            <a:r>
              <a:rPr lang="fr-FR" dirty="0"/>
              <a:t> d’accès dans le fragment de l’url (non envoyé au serveur web). Exemple de callback : http://example.com/oauthcallback#access_token=MzJmNDc3M2VjMmQzN.</a:t>
            </a:r>
          </a:p>
          <a:p>
            <a:pPr marL="971550" lvl="1" indent="-514350">
              <a:buFont typeface="+mj-lt"/>
              <a:buAutoNum type="arabicPeriod"/>
            </a:pPr>
            <a:r>
              <a:rPr lang="fr-FR" dirty="0"/>
              <a:t>Ce </a:t>
            </a:r>
            <a:r>
              <a:rPr lang="fr-FR" dirty="0" err="1"/>
              <a:t>token</a:t>
            </a:r>
            <a:r>
              <a:rPr lang="fr-FR" dirty="0"/>
              <a:t> d’accès peut maintenant être utilisé (après avoir été validé) pour faire des appels à l’API Facebook via Javascript (par exemple https://graph.facebook.com/me?access_token=MzJmNDc3M2VjMmQzN).</a:t>
            </a:r>
          </a:p>
          <a:p>
            <a:endParaRPr lang="fr-FR" dirty="0"/>
          </a:p>
        </p:txBody>
      </p:sp>
      <p:pic>
        <p:nvPicPr>
          <p:cNvPr id="26630" name="Picture 6" descr="Implicit Grant Flo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294" y="1047269"/>
            <a:ext cx="6305550" cy="5362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967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598509" y="-14900"/>
            <a:ext cx="10471394" cy="1325563"/>
          </a:xfrm>
        </p:spPr>
        <p:txBody>
          <a:bodyPr/>
          <a:lstStyle/>
          <a:p>
            <a:r>
              <a:rPr lang="fr-FR" dirty="0"/>
              <a:t>Vous pouvez mixer HTTP et HTTPS dans une page web</a:t>
            </a:r>
          </a:p>
        </p:txBody>
      </p:sp>
      <p:sp>
        <p:nvSpPr>
          <p:cNvPr id="3" name="Espace réservé du contenu 2"/>
          <p:cNvSpPr>
            <a:spLocks noGrp="1"/>
          </p:cNvSpPr>
          <p:nvPr>
            <p:ph idx="1"/>
          </p:nvPr>
        </p:nvSpPr>
        <p:spPr>
          <a:xfrm>
            <a:off x="490230" y="1528385"/>
            <a:ext cx="5233988" cy="5142388"/>
          </a:xfrm>
        </p:spPr>
        <p:txBody>
          <a:bodyPr>
            <a:normAutofit/>
          </a:bodyPr>
          <a:lstStyle/>
          <a:p>
            <a:pPr marL="0" indent="0">
              <a:buNone/>
            </a:pPr>
            <a:r>
              <a:rPr lang="fr-FR" dirty="0"/>
              <a:t>Si votre site web propose des pages HTTPS, tous les contenus </a:t>
            </a:r>
            <a:r>
              <a:rPr lang="fr-FR" dirty="0">
                <a:solidFill>
                  <a:schemeClr val="accent2">
                    <a:lumMod val="75000"/>
                  </a:schemeClr>
                </a:solidFill>
              </a:rPr>
              <a:t>mixtes</a:t>
            </a:r>
            <a:r>
              <a:rPr lang="fr-FR" dirty="0"/>
              <a:t> </a:t>
            </a:r>
            <a:r>
              <a:rPr lang="fr-FR" dirty="0">
                <a:solidFill>
                  <a:schemeClr val="accent2">
                    <a:lumMod val="75000"/>
                  </a:schemeClr>
                </a:solidFill>
              </a:rPr>
              <a:t>actifs</a:t>
            </a:r>
            <a:r>
              <a:rPr lang="fr-FR" dirty="0"/>
              <a:t> proposés via HTTP sur ces pages seront bloqués par défaut. </a:t>
            </a:r>
          </a:p>
          <a:p>
            <a:pPr marL="0" indent="0">
              <a:buNone/>
            </a:pPr>
            <a:endParaRPr lang="fr-FR" dirty="0"/>
          </a:p>
          <a:p>
            <a:pPr marL="0" indent="0">
              <a:buNone/>
            </a:pPr>
            <a:r>
              <a:rPr lang="fr-FR" dirty="0"/>
              <a:t>Les contenus </a:t>
            </a:r>
            <a:r>
              <a:rPr lang="fr-FR" dirty="0">
                <a:solidFill>
                  <a:srgbClr val="00B050"/>
                </a:solidFill>
              </a:rPr>
              <a:t>mixtes passifs </a:t>
            </a:r>
            <a:r>
              <a:rPr lang="fr-FR" dirty="0"/>
              <a:t>sont affichés par défaut, mais les utilisateurs peuvent choisir l'option de bloquer également ce type de contenus.</a:t>
            </a:r>
          </a:p>
        </p:txBody>
      </p:sp>
      <p:sp>
        <p:nvSpPr>
          <p:cNvPr id="4" name="Espace réservé du numéro de diapositive 3"/>
          <p:cNvSpPr>
            <a:spLocks noGrp="1"/>
          </p:cNvSpPr>
          <p:nvPr>
            <p:ph type="sldNum" sz="quarter" idx="12"/>
          </p:nvPr>
        </p:nvSpPr>
        <p:spPr/>
        <p:txBody>
          <a:bodyPr/>
          <a:lstStyle/>
          <a:p>
            <a:fld id="{B79E4878-4BCB-449E-94CF-AE2A0F6BB533}" type="slidenum">
              <a:rPr lang="fr-FR" smtClean="0"/>
              <a:t>5</a:t>
            </a:fld>
            <a:endParaRPr lang="fr-FR"/>
          </a:p>
        </p:txBody>
      </p:sp>
      <p:sp>
        <p:nvSpPr>
          <p:cNvPr id="6" name="Rectangle 5"/>
          <p:cNvSpPr/>
          <p:nvPr/>
        </p:nvSpPr>
        <p:spPr>
          <a:xfrm>
            <a:off x="0" y="6514306"/>
            <a:ext cx="11668413" cy="646331"/>
          </a:xfrm>
          <a:prstGeom prst="rect">
            <a:avLst/>
          </a:prstGeom>
        </p:spPr>
        <p:txBody>
          <a:bodyPr wrap="square">
            <a:spAutoFit/>
          </a:bodyPr>
          <a:lstStyle/>
          <a:p>
            <a:r>
              <a:rPr lang="fr-FR" dirty="0">
                <a:hlinkClick r:id="rId2"/>
              </a:rPr>
              <a:t>https://developer.mozilla.org/fr/docs/S%C3%A9curit%C3%A9/MixedContent/regler_probleme_contenu_mixte_site_web</a:t>
            </a:r>
            <a:endParaRPr lang="fr-FR" dirty="0"/>
          </a:p>
          <a:p>
            <a:endParaRPr lang="fr-FR" dirty="0"/>
          </a:p>
        </p:txBody>
      </p:sp>
      <p:sp>
        <p:nvSpPr>
          <p:cNvPr id="7" name="Rectangle 6">
            <a:extLst>
              <a:ext uri="{FF2B5EF4-FFF2-40B4-BE49-F238E27FC236}">
                <a16:creationId xmlns:a16="http://schemas.microsoft.com/office/drawing/2014/main" id="{3AB48B40-FAC6-433B-8903-6DEF34048B84}"/>
              </a:ext>
            </a:extLst>
          </p:cNvPr>
          <p:cNvSpPr/>
          <p:nvPr/>
        </p:nvSpPr>
        <p:spPr>
          <a:xfrm>
            <a:off x="6467784" y="4323731"/>
            <a:ext cx="5401601" cy="1785104"/>
          </a:xfrm>
          <a:prstGeom prst="rect">
            <a:avLst/>
          </a:prstGeom>
          <a:solidFill>
            <a:srgbClr val="00B050"/>
          </a:solidFill>
        </p:spPr>
        <p:txBody>
          <a:bodyPr wrap="square">
            <a:spAutoFit/>
          </a:bodyPr>
          <a:lstStyle/>
          <a:p>
            <a:pPr lvl="0" eaLnBrk="0" fontAlgn="base" hangingPunct="0">
              <a:spcBef>
                <a:spcPct val="0"/>
              </a:spcBef>
              <a:spcAft>
                <a:spcPct val="0"/>
              </a:spcAft>
            </a:pPr>
            <a:r>
              <a:rPr lang="en-US" altLang="fr-FR" sz="2000" b="1" dirty="0">
                <a:solidFill>
                  <a:schemeClr val="bg1"/>
                </a:solidFill>
                <a:latin typeface="Arial" panose="020B0604020202020204" pitchFamily="34" charset="0"/>
              </a:rPr>
              <a:t>Passive content list</a:t>
            </a:r>
          </a:p>
          <a:p>
            <a:pPr marL="285750" lvl="0" indent="-285750">
              <a:buFont typeface="Arial" panose="020B0604020202020204" pitchFamily="34" charset="0"/>
              <a:buChar char="•"/>
            </a:pPr>
            <a:r>
              <a:rPr lang="en-US" altLang="fr-FR" dirty="0">
                <a:solidFill>
                  <a:schemeClr val="bg1"/>
                </a:solidFill>
              </a:rPr>
              <a:t>&lt;</a:t>
            </a:r>
            <a:r>
              <a:rPr lang="en-US" altLang="fr-FR" dirty="0" err="1">
                <a:solidFill>
                  <a:schemeClr val="bg1"/>
                </a:solidFill>
              </a:rPr>
              <a:t>img</a:t>
            </a:r>
            <a:r>
              <a:rPr lang="en-US" altLang="fr-FR" dirty="0">
                <a:solidFill>
                  <a:schemeClr val="bg1"/>
                </a:solidFill>
              </a:rPr>
              <a:t>&gt; (</a:t>
            </a:r>
            <a:r>
              <a:rPr lang="en-US" altLang="fr-FR" dirty="0" err="1">
                <a:solidFill>
                  <a:schemeClr val="bg1"/>
                </a:solidFill>
              </a:rPr>
              <a:t>src</a:t>
            </a:r>
            <a:r>
              <a:rPr lang="en-US" altLang="fr-FR" dirty="0">
                <a:solidFill>
                  <a:schemeClr val="bg1"/>
                </a:solidFill>
              </a:rPr>
              <a:t> attribute)</a:t>
            </a:r>
          </a:p>
          <a:p>
            <a:pPr marL="285750" lvl="0" indent="-285750">
              <a:buFont typeface="Arial" panose="020B0604020202020204" pitchFamily="34" charset="0"/>
              <a:buChar char="•"/>
            </a:pPr>
            <a:r>
              <a:rPr lang="en-US" altLang="fr-FR" dirty="0">
                <a:solidFill>
                  <a:schemeClr val="bg1"/>
                </a:solidFill>
              </a:rPr>
              <a:t>&lt;audio&gt; (</a:t>
            </a:r>
            <a:r>
              <a:rPr lang="en-US" altLang="fr-FR" dirty="0" err="1">
                <a:solidFill>
                  <a:schemeClr val="bg1"/>
                </a:solidFill>
              </a:rPr>
              <a:t>src</a:t>
            </a:r>
            <a:r>
              <a:rPr lang="en-US" altLang="fr-FR" dirty="0">
                <a:solidFill>
                  <a:schemeClr val="bg1"/>
                </a:solidFill>
              </a:rPr>
              <a:t> attribute)</a:t>
            </a:r>
          </a:p>
          <a:p>
            <a:pPr marL="285750" lvl="0" indent="-285750">
              <a:buFont typeface="Arial" panose="020B0604020202020204" pitchFamily="34" charset="0"/>
              <a:buChar char="•"/>
            </a:pPr>
            <a:r>
              <a:rPr lang="en-US" altLang="fr-FR" dirty="0">
                <a:solidFill>
                  <a:schemeClr val="bg1"/>
                </a:solidFill>
              </a:rPr>
              <a:t>&lt;video&gt; (</a:t>
            </a:r>
            <a:r>
              <a:rPr lang="en-US" altLang="fr-FR" dirty="0" err="1">
                <a:solidFill>
                  <a:schemeClr val="bg1"/>
                </a:solidFill>
              </a:rPr>
              <a:t>src</a:t>
            </a:r>
            <a:r>
              <a:rPr lang="en-US" altLang="fr-FR" dirty="0">
                <a:solidFill>
                  <a:schemeClr val="bg1"/>
                </a:solidFill>
              </a:rPr>
              <a:t> attribute)</a:t>
            </a:r>
          </a:p>
          <a:p>
            <a:pPr marL="285750" lvl="0" indent="-285750">
              <a:buFont typeface="Arial" panose="020B0604020202020204" pitchFamily="34" charset="0"/>
              <a:buChar char="•"/>
            </a:pPr>
            <a:r>
              <a:rPr lang="en-US" altLang="fr-FR" dirty="0">
                <a:solidFill>
                  <a:schemeClr val="bg1"/>
                </a:solidFill>
              </a:rPr>
              <a:t>&lt;object&gt; </a:t>
            </a:r>
            <a:r>
              <a:rPr lang="en-US" altLang="fr-FR" dirty="0" err="1">
                <a:solidFill>
                  <a:schemeClr val="bg1"/>
                </a:solidFill>
              </a:rPr>
              <a:t>subresources</a:t>
            </a:r>
            <a:r>
              <a:rPr lang="en-US" altLang="fr-FR" dirty="0">
                <a:solidFill>
                  <a:schemeClr val="bg1"/>
                </a:solidFill>
              </a:rPr>
              <a:t> (when an &lt;object&gt; performs HTTP requests)</a:t>
            </a:r>
            <a:endParaRPr lang="fr-FR" altLang="fr-FR" dirty="0">
              <a:solidFill>
                <a:schemeClr val="bg1"/>
              </a:solidFill>
              <a:latin typeface="Arial" panose="020B0604020202020204" pitchFamily="34" charset="0"/>
            </a:endParaRPr>
          </a:p>
        </p:txBody>
      </p:sp>
      <p:sp>
        <p:nvSpPr>
          <p:cNvPr id="8" name="Rectangle 7">
            <a:extLst>
              <a:ext uri="{FF2B5EF4-FFF2-40B4-BE49-F238E27FC236}">
                <a16:creationId xmlns:a16="http://schemas.microsoft.com/office/drawing/2014/main" id="{6E2C4E95-0008-41DD-9F34-EFB770F386A5}"/>
              </a:ext>
            </a:extLst>
          </p:cNvPr>
          <p:cNvSpPr/>
          <p:nvPr/>
        </p:nvSpPr>
        <p:spPr>
          <a:xfrm>
            <a:off x="6467783" y="1310663"/>
            <a:ext cx="5401589" cy="2339102"/>
          </a:xfrm>
          <a:prstGeom prst="rect">
            <a:avLst/>
          </a:prstGeom>
          <a:solidFill>
            <a:schemeClr val="accent2">
              <a:lumMod val="75000"/>
            </a:schemeClr>
          </a:solidFill>
        </p:spPr>
        <p:txBody>
          <a:bodyPr wrap="square">
            <a:spAutoFit/>
          </a:bodyPr>
          <a:lstStyle/>
          <a:p>
            <a:pPr marR="0" indent="0">
              <a:lnSpc>
                <a:spcPct val="100000"/>
              </a:lnSpc>
              <a:buClrTx/>
              <a:buSzTx/>
              <a:buFontTx/>
              <a:buNone/>
              <a:tabLst/>
            </a:pPr>
            <a:r>
              <a:rPr lang="fr-FR" altLang="fr-FR" sz="2000" b="1" dirty="0">
                <a:solidFill>
                  <a:schemeClr val="bg1"/>
                </a:solidFill>
              </a:rPr>
              <a:t>Active content </a:t>
            </a:r>
            <a:r>
              <a:rPr lang="fr-FR" altLang="fr-FR" sz="2000" b="1" dirty="0" err="1">
                <a:solidFill>
                  <a:schemeClr val="bg1"/>
                </a:solidFill>
              </a:rPr>
              <a:t>list</a:t>
            </a:r>
            <a:endParaRPr lang="fr-FR" altLang="fr-FR" sz="2000" b="1" dirty="0">
              <a:solidFill>
                <a:schemeClr val="bg1"/>
              </a:solidFill>
            </a:endParaRPr>
          </a:p>
          <a:p>
            <a:pPr marL="285750" indent="-285750">
              <a:buFont typeface="Arial" panose="020B0604020202020204" pitchFamily="34" charset="0"/>
              <a:buChar char="•"/>
            </a:pPr>
            <a:r>
              <a:rPr lang="fr-FR" altLang="fr-FR" dirty="0">
                <a:solidFill>
                  <a:schemeClr val="bg1"/>
                </a:solidFill>
              </a:rPr>
              <a:t>&lt;script&gt; (src </a:t>
            </a:r>
            <a:r>
              <a:rPr lang="fr-FR" altLang="fr-FR" dirty="0" err="1">
                <a:solidFill>
                  <a:schemeClr val="bg1"/>
                </a:solidFill>
              </a:rPr>
              <a:t>attribute</a:t>
            </a:r>
            <a:r>
              <a:rPr lang="fr-FR" altLang="fr-FR" dirty="0">
                <a:solidFill>
                  <a:schemeClr val="bg1"/>
                </a:solidFill>
              </a:rPr>
              <a:t>)</a:t>
            </a:r>
          </a:p>
          <a:p>
            <a:pPr marL="285750" indent="-285750">
              <a:buFont typeface="Arial" panose="020B0604020202020204" pitchFamily="34" charset="0"/>
              <a:buChar char="•"/>
            </a:pPr>
            <a:r>
              <a:rPr lang="fr-FR" altLang="fr-FR" dirty="0">
                <a:solidFill>
                  <a:schemeClr val="bg1"/>
                </a:solidFill>
              </a:rPr>
              <a:t>&lt;</a:t>
            </a:r>
            <a:r>
              <a:rPr lang="fr-FR" altLang="fr-FR" dirty="0" err="1">
                <a:solidFill>
                  <a:schemeClr val="bg1"/>
                </a:solidFill>
              </a:rPr>
              <a:t>link</a:t>
            </a:r>
            <a:r>
              <a:rPr lang="fr-FR" altLang="fr-FR" dirty="0">
                <a:solidFill>
                  <a:schemeClr val="bg1"/>
                </a:solidFill>
              </a:rPr>
              <a:t>&gt; (href </a:t>
            </a:r>
            <a:r>
              <a:rPr lang="fr-FR" altLang="fr-FR" dirty="0" err="1">
                <a:solidFill>
                  <a:schemeClr val="bg1"/>
                </a:solidFill>
              </a:rPr>
              <a:t>attribute</a:t>
            </a:r>
            <a:r>
              <a:rPr lang="fr-FR" altLang="fr-FR" dirty="0">
                <a:solidFill>
                  <a:schemeClr val="bg1"/>
                </a:solidFill>
              </a:rPr>
              <a:t>) (</a:t>
            </a:r>
            <a:r>
              <a:rPr lang="fr-FR" altLang="fr-FR" dirty="0" err="1">
                <a:solidFill>
                  <a:schemeClr val="bg1"/>
                </a:solidFill>
              </a:rPr>
              <a:t>this</a:t>
            </a:r>
            <a:r>
              <a:rPr lang="fr-FR" altLang="fr-FR" dirty="0">
                <a:solidFill>
                  <a:schemeClr val="bg1"/>
                </a:solidFill>
              </a:rPr>
              <a:t> </a:t>
            </a:r>
            <a:r>
              <a:rPr lang="fr-FR" altLang="fr-FR" dirty="0" err="1">
                <a:solidFill>
                  <a:schemeClr val="bg1"/>
                </a:solidFill>
              </a:rPr>
              <a:t>includes</a:t>
            </a:r>
            <a:r>
              <a:rPr lang="fr-FR" altLang="fr-FR" dirty="0">
                <a:solidFill>
                  <a:schemeClr val="bg1"/>
                </a:solidFill>
              </a:rPr>
              <a:t> CSS </a:t>
            </a:r>
            <a:r>
              <a:rPr lang="fr-FR" altLang="fr-FR" dirty="0" err="1">
                <a:solidFill>
                  <a:schemeClr val="bg1"/>
                </a:solidFill>
              </a:rPr>
              <a:t>stylesheets</a:t>
            </a:r>
            <a:r>
              <a:rPr lang="fr-FR" altLang="fr-FR" dirty="0">
                <a:solidFill>
                  <a:schemeClr val="bg1"/>
                </a:solidFill>
              </a:rPr>
              <a:t>)</a:t>
            </a:r>
          </a:p>
          <a:p>
            <a:pPr marL="285750" indent="-285750">
              <a:buFont typeface="Arial" panose="020B0604020202020204" pitchFamily="34" charset="0"/>
              <a:buChar char="•"/>
            </a:pPr>
            <a:r>
              <a:rPr lang="fr-FR" altLang="fr-FR" dirty="0">
                <a:solidFill>
                  <a:schemeClr val="bg1"/>
                </a:solidFill>
              </a:rPr>
              <a:t>&lt;</a:t>
            </a:r>
            <a:r>
              <a:rPr lang="fr-FR" altLang="fr-FR" dirty="0" err="1">
                <a:solidFill>
                  <a:schemeClr val="bg1"/>
                </a:solidFill>
              </a:rPr>
              <a:t>iframe</a:t>
            </a:r>
            <a:r>
              <a:rPr lang="fr-FR" altLang="fr-FR" dirty="0">
                <a:solidFill>
                  <a:schemeClr val="bg1"/>
                </a:solidFill>
              </a:rPr>
              <a:t>&gt; (src </a:t>
            </a:r>
            <a:r>
              <a:rPr lang="fr-FR" altLang="fr-FR" dirty="0" err="1">
                <a:solidFill>
                  <a:schemeClr val="bg1"/>
                </a:solidFill>
              </a:rPr>
              <a:t>attribute</a:t>
            </a:r>
            <a:r>
              <a:rPr lang="fr-FR" altLang="fr-FR" dirty="0">
                <a:solidFill>
                  <a:schemeClr val="bg1"/>
                </a:solidFill>
              </a:rPr>
              <a:t>)</a:t>
            </a:r>
          </a:p>
          <a:p>
            <a:pPr marL="285750" indent="-285750">
              <a:buFont typeface="Arial" panose="020B0604020202020204" pitchFamily="34" charset="0"/>
              <a:buChar char="•"/>
            </a:pPr>
            <a:r>
              <a:rPr lang="fr-FR" altLang="fr-FR" dirty="0">
                <a:solidFill>
                  <a:schemeClr val="bg1"/>
                </a:solidFill>
              </a:rPr>
              <a:t>XMLHttpRequest </a:t>
            </a:r>
            <a:r>
              <a:rPr lang="fr-FR" altLang="fr-FR" dirty="0" err="1">
                <a:solidFill>
                  <a:schemeClr val="bg1"/>
                </a:solidFill>
              </a:rPr>
              <a:t>requests</a:t>
            </a:r>
            <a:endParaRPr lang="fr-FR" altLang="fr-FR" dirty="0">
              <a:solidFill>
                <a:schemeClr val="bg1"/>
              </a:solidFill>
            </a:endParaRPr>
          </a:p>
          <a:p>
            <a:pPr marL="285750" indent="-285750">
              <a:buFont typeface="Arial" panose="020B0604020202020204" pitchFamily="34" charset="0"/>
              <a:buChar char="•"/>
            </a:pPr>
            <a:r>
              <a:rPr lang="fr-FR" altLang="fr-FR" dirty="0">
                <a:solidFill>
                  <a:schemeClr val="bg1"/>
                </a:solidFill>
              </a:rPr>
              <a:t>All cases in CSS </a:t>
            </a:r>
            <a:r>
              <a:rPr lang="fr-FR" altLang="fr-FR" dirty="0" err="1">
                <a:solidFill>
                  <a:schemeClr val="bg1"/>
                </a:solidFill>
              </a:rPr>
              <a:t>where</a:t>
            </a:r>
            <a:r>
              <a:rPr lang="fr-FR" altLang="fr-FR" dirty="0">
                <a:solidFill>
                  <a:schemeClr val="bg1"/>
                </a:solidFill>
              </a:rPr>
              <a:t> a </a:t>
            </a:r>
            <a:r>
              <a:rPr lang="fr-FR" altLang="fr-FR" dirty="0">
                <a:solidFill>
                  <a:schemeClr val="bg1"/>
                </a:solidFill>
                <a:hlinkClick r:id="rId3" tooltip="http://www.w3.org/TR/css3-values/#urls">
                  <a:extLst>
                    <a:ext uri="{A12FA001-AC4F-418D-AE19-62706E023703}">
                      <ahyp:hlinkClr xmlns:ahyp="http://schemas.microsoft.com/office/drawing/2018/hyperlinkcolor" val="tx"/>
                    </a:ext>
                  </a:extLst>
                </a:hlinkClick>
              </a:rPr>
              <a:t>url</a:t>
            </a:r>
            <a:r>
              <a:rPr lang="fr-FR" altLang="fr-FR" dirty="0">
                <a:solidFill>
                  <a:schemeClr val="bg1"/>
                </a:solidFill>
              </a:rPr>
              <a:t> value </a:t>
            </a:r>
            <a:r>
              <a:rPr lang="fr-FR" altLang="fr-FR" dirty="0" err="1">
                <a:solidFill>
                  <a:schemeClr val="bg1"/>
                </a:solidFill>
              </a:rPr>
              <a:t>is</a:t>
            </a:r>
            <a:r>
              <a:rPr lang="fr-FR" altLang="fr-FR" dirty="0">
                <a:solidFill>
                  <a:schemeClr val="bg1"/>
                </a:solidFill>
              </a:rPr>
              <a:t> </a:t>
            </a:r>
            <a:r>
              <a:rPr lang="fr-FR" altLang="fr-FR" dirty="0" err="1">
                <a:solidFill>
                  <a:schemeClr val="bg1"/>
                </a:solidFill>
              </a:rPr>
              <a:t>used</a:t>
            </a:r>
            <a:r>
              <a:rPr lang="fr-FR" altLang="fr-FR" dirty="0">
                <a:solidFill>
                  <a:schemeClr val="bg1"/>
                </a:solidFill>
              </a:rPr>
              <a:t> (@font-face, cursor, background-image, etc.)</a:t>
            </a:r>
          </a:p>
          <a:p>
            <a:pPr marL="285750" indent="-285750">
              <a:buFont typeface="Arial" panose="020B0604020202020204" pitchFamily="34" charset="0"/>
              <a:buChar char="•"/>
            </a:pPr>
            <a:r>
              <a:rPr lang="fr-FR" altLang="fr-FR" dirty="0">
                <a:solidFill>
                  <a:schemeClr val="bg1"/>
                </a:solidFill>
              </a:rPr>
              <a:t>&lt;object&gt; (data </a:t>
            </a:r>
            <a:r>
              <a:rPr lang="fr-FR" altLang="fr-FR" dirty="0" err="1">
                <a:solidFill>
                  <a:schemeClr val="bg1"/>
                </a:solidFill>
              </a:rPr>
              <a:t>attribute</a:t>
            </a:r>
            <a:r>
              <a:rPr lang="fr-FR" altLang="fr-FR" dirty="0">
                <a:solidFill>
                  <a:schemeClr val="bg1"/>
                </a:solidFill>
              </a:rPr>
              <a:t>)</a:t>
            </a:r>
          </a:p>
        </p:txBody>
      </p:sp>
    </p:spTree>
    <p:extLst>
      <p:ext uri="{BB962C8B-B14F-4D97-AF65-F5344CB8AC3E}">
        <p14:creationId xmlns:p14="http://schemas.microsoft.com/office/powerpoint/2010/main" val="31554528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2765" y="-278294"/>
            <a:ext cx="12404035" cy="1325563"/>
          </a:xfrm>
        </p:spPr>
        <p:txBody>
          <a:bodyPr>
            <a:normAutofit/>
          </a:bodyPr>
          <a:lstStyle/>
          <a:p>
            <a:r>
              <a:rPr lang="fr-FR" dirty="0"/>
              <a:t>OAUTH2, </a:t>
            </a:r>
            <a:r>
              <a:rPr lang="fr-FR" dirty="0" err="1"/>
              <a:t>Implicit</a:t>
            </a:r>
            <a:r>
              <a:rPr lang="fr-FR" dirty="0"/>
              <a:t> Grant </a:t>
            </a:r>
            <a:r>
              <a:rPr lang="fr-FR" dirty="0">
                <a:solidFill>
                  <a:srgbClr val="00B050"/>
                </a:solidFill>
              </a:rPr>
              <a:t>(pour les clients type </a:t>
            </a:r>
            <a:r>
              <a:rPr lang="fr-FR" dirty="0" err="1">
                <a:solidFill>
                  <a:srgbClr val="00B050"/>
                </a:solidFill>
              </a:rPr>
              <a:t>js</a:t>
            </a:r>
            <a:r>
              <a:rPr lang="fr-FR" dirty="0">
                <a:solidFill>
                  <a:srgbClr val="00B050"/>
                </a:solidFill>
              </a:rPr>
              <a:t>)</a:t>
            </a:r>
          </a:p>
        </p:txBody>
      </p:sp>
      <p:pic>
        <p:nvPicPr>
          <p:cNvPr id="3074" name="Picture 2" descr="https://www.ibm.com/support/knowledgecenter/en/SSPREK_9.0.2/com.ibm.isam.doc/config/images/OAuth2_implicit.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4614" y="1047269"/>
            <a:ext cx="6019385" cy="564455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6056243" y="898844"/>
            <a:ext cx="6096000" cy="1200329"/>
          </a:xfrm>
          <a:prstGeom prst="rect">
            <a:avLst/>
          </a:prstGeom>
        </p:spPr>
        <p:txBody>
          <a:bodyPr wrap="square">
            <a:spAutoFit/>
          </a:bodyPr>
          <a:lstStyle/>
          <a:p>
            <a:r>
              <a:rPr lang="fr-FR" dirty="0">
                <a:hlinkClick r:id="rId3"/>
              </a:rPr>
              <a:t>https://www.ibm.com/support/knowledgecenter/SSPREK_9.0.2/com.ibm.isam.doc/config/concept/con_oauth20_workflow.html</a:t>
            </a:r>
            <a:endParaRPr lang="fr-FR" dirty="0"/>
          </a:p>
          <a:p>
            <a:endParaRPr lang="fr-FR" dirty="0"/>
          </a:p>
        </p:txBody>
      </p:sp>
    </p:spTree>
    <p:extLst>
      <p:ext uri="{BB962C8B-B14F-4D97-AF65-F5344CB8AC3E}">
        <p14:creationId xmlns:p14="http://schemas.microsoft.com/office/powerpoint/2010/main" val="31190579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311425"/>
            <a:ext cx="6735681" cy="1822175"/>
          </a:xfrm>
        </p:spPr>
        <p:txBody>
          <a:bodyPr>
            <a:normAutofit fontScale="90000"/>
          </a:bodyPr>
          <a:lstStyle/>
          <a:p>
            <a:r>
              <a:rPr lang="fr-FR" dirty="0"/>
              <a:t>OAUTH2, </a:t>
            </a:r>
            <a:r>
              <a:rPr lang="en-US" b="0" dirty="0"/>
              <a:t>Resource Owner Password Credentials Grant (</a:t>
            </a:r>
            <a:r>
              <a:rPr lang="en-US" b="0" dirty="0">
                <a:solidFill>
                  <a:srgbClr val="00B050"/>
                </a:solidFill>
              </a:rPr>
              <a:t>via mot de </a:t>
            </a:r>
            <a:r>
              <a:rPr lang="en-US" b="0" dirty="0" err="1">
                <a:solidFill>
                  <a:srgbClr val="00B050"/>
                </a:solidFill>
              </a:rPr>
              <a:t>passe</a:t>
            </a:r>
            <a:r>
              <a:rPr lang="en-US" b="0" dirty="0"/>
              <a:t>)</a:t>
            </a:r>
            <a:endParaRPr lang="fr-FR" dirty="0"/>
          </a:p>
        </p:txBody>
      </p:sp>
      <p:sp>
        <p:nvSpPr>
          <p:cNvPr id="3" name="Espace réservé du contenu 2"/>
          <p:cNvSpPr>
            <a:spLocks noGrp="1"/>
          </p:cNvSpPr>
          <p:nvPr>
            <p:ph idx="1"/>
          </p:nvPr>
        </p:nvSpPr>
        <p:spPr>
          <a:xfrm>
            <a:off x="6626087" y="119270"/>
            <a:ext cx="5406888" cy="6738730"/>
          </a:xfrm>
        </p:spPr>
        <p:txBody>
          <a:bodyPr>
            <a:normAutofit/>
          </a:bodyPr>
          <a:lstStyle/>
          <a:p>
            <a:r>
              <a:rPr lang="fr-FR" sz="1600" dirty="0"/>
              <a:t>Avec ce type d’autorisation, les identifiants (et donc le mot de passe) sont envoyés au client et ensuite au serveur d’autorisation. Il est donc impératif qu’il y ait une confiance absolue entre ces 2 entités. Il est donc principalement utilisé lorsque le client a été développé par la même autorité que celle fournissant le serveur d’autorisation. On pourrait par exemple imaginer un site web example.com voulant accéder à des ressources protégées de son propre sous-domaine api.example.com. L’utilisateur ne serait donc pas surpris de renseigner son mot de passe sur le site example.com puisque son compte a été créé sur ce même site.</a:t>
            </a:r>
          </a:p>
          <a:p>
            <a:r>
              <a:rPr lang="fr-FR" sz="1600" dirty="0"/>
              <a:t>Les étapes sont les suivantes :</a:t>
            </a:r>
          </a:p>
          <a:p>
            <a:pPr marL="971550" lvl="1" indent="-514350">
              <a:buFont typeface="+mj-lt"/>
              <a:buAutoNum type="arabicPeriod"/>
            </a:pPr>
            <a:r>
              <a:rPr lang="fr-FR" sz="1400" dirty="0"/>
              <a:t>La société </a:t>
            </a:r>
            <a:r>
              <a:rPr lang="fr-FR" sz="1400" dirty="0" err="1"/>
              <a:t>Acme</a:t>
            </a:r>
            <a:r>
              <a:rPr lang="fr-FR" sz="1400" dirty="0"/>
              <a:t> fait les choses bien et a pensé à mettre à disposition à des applications tierces une API RESTful exposant tout plein de méthodes pratiques pour récupérer des données diverses et variées de ses utilisateurs.</a:t>
            </a:r>
          </a:p>
          <a:p>
            <a:pPr marL="971550" lvl="1" indent="-514350">
              <a:buFont typeface="+mj-lt"/>
              <a:buAutoNum type="arabicPeriod"/>
            </a:pPr>
            <a:r>
              <a:rPr lang="fr-FR" sz="1400" dirty="0"/>
              <a:t>Cette société se dit qu’il serait pratique d’utiliser sa propre API pour éviter de réinventer la roue et de maintenir du code à plusieurs endroits.</a:t>
            </a:r>
          </a:p>
          <a:p>
            <a:pPr marL="971550" lvl="1" indent="-514350">
              <a:buFont typeface="+mj-lt"/>
              <a:buAutoNum type="arabicPeriod"/>
            </a:pPr>
            <a:r>
              <a:rPr lang="fr-FR" sz="1400" dirty="0"/>
              <a:t>Elle a donc besoin d’un </a:t>
            </a:r>
            <a:r>
              <a:rPr lang="fr-FR" sz="1400" dirty="0" err="1"/>
              <a:t>token</a:t>
            </a:r>
            <a:r>
              <a:rPr lang="fr-FR" sz="1400" dirty="0"/>
              <a:t> d’accès pour appeler les méthodes de son API.</a:t>
            </a:r>
          </a:p>
          <a:p>
            <a:pPr marL="971550" lvl="1" indent="-514350">
              <a:buFont typeface="+mj-lt"/>
              <a:buAutoNum type="arabicPeriod"/>
            </a:pPr>
            <a:r>
              <a:rPr lang="fr-FR" sz="1400" dirty="0"/>
              <a:t>Pour cela elle vous demande de renseigner vos identifiants de connexion via un formulaire HTML classique tel que vous le faites habituellement.</a:t>
            </a:r>
          </a:p>
          <a:p>
            <a:pPr marL="971550" lvl="1" indent="-514350">
              <a:buFont typeface="+mj-lt"/>
              <a:buAutoNum type="arabicPeriod"/>
            </a:pPr>
            <a:r>
              <a:rPr lang="fr-FR" sz="1400" dirty="0"/>
              <a:t>L’application côté serveur (le site acme.com) va échanger vos identifiants contre un </a:t>
            </a:r>
            <a:r>
              <a:rPr lang="fr-FR" sz="1400" dirty="0" err="1"/>
              <a:t>token</a:t>
            </a:r>
            <a:r>
              <a:rPr lang="fr-FR" sz="1400" dirty="0"/>
              <a:t> d’accès auprès du serveur d’autorisation (si vos identifiants sont valides bien évidemment).</a:t>
            </a:r>
          </a:p>
          <a:p>
            <a:pPr marL="971550" lvl="1" indent="-514350">
              <a:buFont typeface="+mj-lt"/>
              <a:buAutoNum type="arabicPeriod"/>
            </a:pPr>
            <a:r>
              <a:rPr lang="fr-FR" sz="1400" dirty="0"/>
              <a:t>L’application peut donc maintenant utiliser ce </a:t>
            </a:r>
            <a:r>
              <a:rPr lang="fr-FR" sz="1400" dirty="0" err="1"/>
              <a:t>token</a:t>
            </a:r>
            <a:r>
              <a:rPr lang="fr-FR" sz="1400" dirty="0"/>
              <a:t> d’accès auprès du serveur de ressources (api.acme.com).</a:t>
            </a:r>
          </a:p>
        </p:txBody>
      </p:sp>
      <p:pic>
        <p:nvPicPr>
          <p:cNvPr id="27652" name="Picture 4" descr="Resource Owner Password Credentials Grant Flo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548353"/>
            <a:ext cx="6735681" cy="3689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91441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91548" y="306829"/>
            <a:ext cx="11807687" cy="1822175"/>
          </a:xfrm>
        </p:spPr>
        <p:txBody>
          <a:bodyPr>
            <a:normAutofit/>
          </a:bodyPr>
          <a:lstStyle/>
          <a:p>
            <a:r>
              <a:rPr lang="fr-FR" dirty="0"/>
              <a:t>OAUTH2, </a:t>
            </a:r>
            <a:r>
              <a:rPr lang="en-US" b="0" dirty="0"/>
              <a:t>Resource Owner Password Credentials Grant (</a:t>
            </a:r>
            <a:r>
              <a:rPr lang="en-US" b="0" dirty="0">
                <a:solidFill>
                  <a:srgbClr val="00B050"/>
                </a:solidFill>
              </a:rPr>
              <a:t>via mot de </a:t>
            </a:r>
            <a:r>
              <a:rPr lang="en-US" b="0" dirty="0" err="1">
                <a:solidFill>
                  <a:srgbClr val="00B050"/>
                </a:solidFill>
              </a:rPr>
              <a:t>passe</a:t>
            </a:r>
            <a:r>
              <a:rPr lang="en-US" b="0" dirty="0"/>
              <a:t>)</a:t>
            </a:r>
            <a:endParaRPr lang="fr-FR" dirty="0"/>
          </a:p>
        </p:txBody>
      </p:sp>
      <p:pic>
        <p:nvPicPr>
          <p:cNvPr id="4098" name="Picture 2" descr="https://www.ibm.com/support/knowledgecenter/en/SSPREK_9.0.2/com.ibm.isam.doc/config/images/OAuth2_resourceowner.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2310" y="2612957"/>
            <a:ext cx="6958095" cy="323125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5857460" y="2290322"/>
            <a:ext cx="6096000" cy="1200329"/>
          </a:xfrm>
          <a:prstGeom prst="rect">
            <a:avLst/>
          </a:prstGeom>
        </p:spPr>
        <p:txBody>
          <a:bodyPr wrap="square">
            <a:spAutoFit/>
          </a:bodyPr>
          <a:lstStyle/>
          <a:p>
            <a:r>
              <a:rPr lang="fr-FR" dirty="0">
                <a:hlinkClick r:id="rId3"/>
              </a:rPr>
              <a:t>https://www.ibm.com/support/knowledgecenter/SSPREK_9.0.2/com.ibm.isam.doc/config/concept/con_oauth20_workflow.html</a:t>
            </a:r>
            <a:endParaRPr lang="fr-FR" dirty="0"/>
          </a:p>
          <a:p>
            <a:endParaRPr lang="fr-FR" dirty="0"/>
          </a:p>
        </p:txBody>
      </p:sp>
    </p:spTree>
    <p:extLst>
      <p:ext uri="{BB962C8B-B14F-4D97-AF65-F5344CB8AC3E}">
        <p14:creationId xmlns:p14="http://schemas.microsoft.com/office/powerpoint/2010/main" val="18731576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2765" y="-278294"/>
            <a:ext cx="12404035" cy="1325563"/>
          </a:xfrm>
        </p:spPr>
        <p:txBody>
          <a:bodyPr>
            <a:normAutofit/>
          </a:bodyPr>
          <a:lstStyle/>
          <a:p>
            <a:r>
              <a:rPr lang="fr-FR" dirty="0"/>
              <a:t>OAUTH2, </a:t>
            </a:r>
            <a:r>
              <a:rPr lang="fr-FR" b="0" dirty="0"/>
              <a:t>Client </a:t>
            </a:r>
            <a:r>
              <a:rPr lang="fr-FR" b="0" dirty="0" err="1"/>
              <a:t>Credentials</a:t>
            </a:r>
            <a:r>
              <a:rPr lang="fr-FR" b="0" dirty="0"/>
              <a:t> Grant </a:t>
            </a:r>
            <a:r>
              <a:rPr lang="fr-FR" b="0" dirty="0">
                <a:solidFill>
                  <a:srgbClr val="00B050"/>
                </a:solidFill>
              </a:rPr>
              <a:t>(serveur à serveur)</a:t>
            </a:r>
            <a:endParaRPr lang="fr-FR" dirty="0">
              <a:solidFill>
                <a:srgbClr val="00B050"/>
              </a:solidFill>
            </a:endParaRPr>
          </a:p>
        </p:txBody>
      </p:sp>
      <p:sp>
        <p:nvSpPr>
          <p:cNvPr id="3" name="Espace réservé du contenu 2"/>
          <p:cNvSpPr>
            <a:spLocks noGrp="1"/>
          </p:cNvSpPr>
          <p:nvPr>
            <p:ph idx="1"/>
          </p:nvPr>
        </p:nvSpPr>
        <p:spPr>
          <a:xfrm>
            <a:off x="185531" y="1047269"/>
            <a:ext cx="5579164" cy="5340626"/>
          </a:xfrm>
        </p:spPr>
        <p:txBody>
          <a:bodyPr>
            <a:normAutofit fontScale="92500" lnSpcReduction="10000"/>
          </a:bodyPr>
          <a:lstStyle/>
          <a:p>
            <a:r>
              <a:rPr lang="fr-FR" dirty="0"/>
              <a:t>Il doit être utilisé lorsque le client est lui-même le détenteur des données. Il n’y a pas d’autorisation à obtenir de la part de l’utilisateur final.</a:t>
            </a:r>
          </a:p>
          <a:p>
            <a:r>
              <a:rPr lang="fr-FR" dirty="0"/>
              <a:t>Les étapes sont les suivantes :</a:t>
            </a:r>
          </a:p>
          <a:p>
            <a:pPr marL="971550" lvl="1" indent="-514350">
              <a:buFont typeface="+mj-lt"/>
              <a:buAutoNum type="arabicPeriod"/>
            </a:pPr>
            <a:r>
              <a:rPr lang="fr-FR" dirty="0"/>
              <a:t>Un site internet quelconque stocke des fichiers de toute sorte sur Google Cloud Storage.</a:t>
            </a:r>
          </a:p>
          <a:p>
            <a:pPr marL="971550" lvl="1" indent="-514350">
              <a:buFont typeface="+mj-lt"/>
              <a:buAutoNum type="arabicPeriod"/>
            </a:pPr>
            <a:r>
              <a:rPr lang="fr-FR" dirty="0"/>
              <a:t>Le site internet doit passer par l’API Google pour récupérer ou modifier des fichiers et doit donc s’authentifier auprès du serveur d’autorisation.</a:t>
            </a:r>
          </a:p>
          <a:p>
            <a:pPr marL="971550" lvl="1" indent="-514350">
              <a:buFont typeface="+mj-lt"/>
              <a:buAutoNum type="arabicPeriod"/>
            </a:pPr>
            <a:r>
              <a:rPr lang="fr-FR" dirty="0"/>
              <a:t>Une fois authentifié, le site internet obtient un </a:t>
            </a:r>
            <a:r>
              <a:rPr lang="fr-FR" dirty="0" err="1"/>
              <a:t>token</a:t>
            </a:r>
            <a:r>
              <a:rPr lang="fr-FR" dirty="0"/>
              <a:t> d’accès qu’il peut désormais utiliser auprès du serveur de ressources (Google Cloud Storage).</a:t>
            </a:r>
          </a:p>
        </p:txBody>
      </p:sp>
      <p:pic>
        <p:nvPicPr>
          <p:cNvPr id="28674" name="Picture 2" descr="Client Credentials Grant Flo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6731" y="1484383"/>
            <a:ext cx="5922831" cy="4466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83442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92765" y="-278294"/>
            <a:ext cx="12404035" cy="1325563"/>
          </a:xfrm>
        </p:spPr>
        <p:txBody>
          <a:bodyPr>
            <a:normAutofit/>
          </a:bodyPr>
          <a:lstStyle/>
          <a:p>
            <a:r>
              <a:rPr lang="fr-FR" dirty="0"/>
              <a:t>OAUTH2, </a:t>
            </a:r>
            <a:r>
              <a:rPr lang="fr-FR" b="0" dirty="0"/>
              <a:t>Client </a:t>
            </a:r>
            <a:r>
              <a:rPr lang="fr-FR" b="0" dirty="0" err="1"/>
              <a:t>Credentials</a:t>
            </a:r>
            <a:r>
              <a:rPr lang="fr-FR" b="0" dirty="0"/>
              <a:t> Grant </a:t>
            </a:r>
            <a:r>
              <a:rPr lang="fr-FR" b="0" dirty="0">
                <a:solidFill>
                  <a:srgbClr val="00B050"/>
                </a:solidFill>
              </a:rPr>
              <a:t>(serveur à serveur)</a:t>
            </a:r>
            <a:endParaRPr lang="fr-FR" dirty="0">
              <a:solidFill>
                <a:srgbClr val="00B050"/>
              </a:solidFill>
            </a:endParaRPr>
          </a:p>
        </p:txBody>
      </p:sp>
      <p:sp>
        <p:nvSpPr>
          <p:cNvPr id="5" name="Espace réservé du contenu 4"/>
          <p:cNvSpPr>
            <a:spLocks noGrp="1"/>
          </p:cNvSpPr>
          <p:nvPr>
            <p:ph idx="1"/>
          </p:nvPr>
        </p:nvSpPr>
        <p:spPr/>
        <p:txBody>
          <a:bodyPr/>
          <a:lstStyle/>
          <a:p>
            <a:endParaRPr lang="fr-FR"/>
          </a:p>
        </p:txBody>
      </p:sp>
      <p:pic>
        <p:nvPicPr>
          <p:cNvPr id="5122" name="Picture 2" descr="https://www.ibm.com/support/knowledgecenter/en/SSPREK_9.0.2/com.ibm.isam.doc/config/images/OAuth2_clientcred.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82" y="3046148"/>
            <a:ext cx="10041835" cy="139246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2941982" y="5417835"/>
            <a:ext cx="6096000" cy="1200329"/>
          </a:xfrm>
          <a:prstGeom prst="rect">
            <a:avLst/>
          </a:prstGeom>
        </p:spPr>
        <p:txBody>
          <a:bodyPr wrap="square">
            <a:spAutoFit/>
          </a:bodyPr>
          <a:lstStyle/>
          <a:p>
            <a:r>
              <a:rPr lang="fr-FR" dirty="0">
                <a:hlinkClick r:id="rId3"/>
              </a:rPr>
              <a:t>https://www.ibm.com/support/knowledgecenter/SSPREK_9.0.2/com.ibm.isam.doc/config/concept/con_oauth20_workflow.html</a:t>
            </a:r>
            <a:endParaRPr lang="fr-FR" dirty="0"/>
          </a:p>
          <a:p>
            <a:endParaRPr lang="fr-FR" dirty="0"/>
          </a:p>
        </p:txBody>
      </p:sp>
    </p:spTree>
    <p:extLst>
      <p:ext uri="{BB962C8B-B14F-4D97-AF65-F5344CB8AC3E}">
        <p14:creationId xmlns:p14="http://schemas.microsoft.com/office/powerpoint/2010/main" val="2882920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Open ID </a:t>
            </a:r>
            <a:r>
              <a:rPr lang="fr-FR" dirty="0" err="1"/>
              <a:t>Connect</a:t>
            </a:r>
            <a:endParaRPr lang="fr-FR" dirty="0"/>
          </a:p>
        </p:txBody>
      </p:sp>
      <p:sp>
        <p:nvSpPr>
          <p:cNvPr id="18" name="Espace réservé du contenu 2"/>
          <p:cNvSpPr>
            <a:spLocks noGrp="1"/>
          </p:cNvSpPr>
          <p:nvPr>
            <p:ph idx="1"/>
          </p:nvPr>
        </p:nvSpPr>
        <p:spPr>
          <a:xfrm>
            <a:off x="838201" y="1205948"/>
            <a:ext cx="6490251" cy="5283500"/>
          </a:xfrm>
        </p:spPr>
        <p:txBody>
          <a:bodyPr>
            <a:normAutofit fontScale="70000" lnSpcReduction="20000"/>
          </a:bodyPr>
          <a:lstStyle/>
          <a:p>
            <a:r>
              <a:rPr lang="en-US" dirty="0">
                <a:hlinkClick r:id="rId3"/>
              </a:rPr>
              <a:t>OpenID Connect</a:t>
            </a:r>
            <a:r>
              <a:rPr lang="en-US" dirty="0"/>
              <a:t> is an interoperable authentication protocol based on the OAuth 2.0 family of specifications. It uses straightforward REST/JSON message flows with a design goal of “making simple things simple and complicated things possible”. It’s uniquely easy for developers to integrate, compared to any preceding Identity protocol.</a:t>
            </a:r>
          </a:p>
          <a:p>
            <a:pPr lvl="1"/>
            <a:r>
              <a:rPr lang="en-US" dirty="0"/>
              <a:t>OpenID Connect lets developers authenticate their users across websites and apps without having to own and manage password files. For the app builder, it provides a secure verifiable, answer to the question: “What is the identity of the person currently using the browser or native app that is connected to me?”</a:t>
            </a:r>
          </a:p>
          <a:p>
            <a:pPr lvl="1"/>
            <a:r>
              <a:rPr lang="en-US" dirty="0"/>
              <a:t>OpenID Connect allows for clients of all types, including browser-based JavaScript and native mobile apps, to launch sign-in flows and receive verifiable assertions about the identity of signed-in users.</a:t>
            </a:r>
          </a:p>
          <a:p>
            <a:pPr lvl="1"/>
            <a:endParaRPr lang="en-US" dirty="0">
              <a:solidFill>
                <a:srgbClr val="00B050"/>
              </a:solidFill>
            </a:endParaRPr>
          </a:p>
          <a:p>
            <a:pPr marL="0" indent="0" algn="ctr">
              <a:buNone/>
            </a:pPr>
            <a:r>
              <a:rPr lang="en-US" dirty="0">
                <a:solidFill>
                  <a:srgbClr val="00B050"/>
                </a:solidFill>
              </a:rPr>
              <a:t>(Identity, Authentication) + OAuth 2.0 = OpenID Connect</a:t>
            </a:r>
          </a:p>
          <a:p>
            <a:pPr marL="0" indent="0" algn="ctr">
              <a:buNone/>
            </a:pPr>
            <a:endParaRPr lang="fr-FR" sz="4800" dirty="0">
              <a:hlinkClick r:id="rId4"/>
            </a:endParaRPr>
          </a:p>
          <a:p>
            <a:pPr marL="0" indent="0" algn="ctr">
              <a:buNone/>
            </a:pPr>
            <a:r>
              <a:rPr lang="fr-FR" sz="4800" dirty="0">
                <a:hlinkClick r:id="rId4"/>
              </a:rPr>
              <a:t>http://openid.net/connect/faq/</a:t>
            </a:r>
            <a:endParaRPr lang="fr-FR" sz="4800" dirty="0"/>
          </a:p>
        </p:txBody>
      </p:sp>
      <p:sp>
        <p:nvSpPr>
          <p:cNvPr id="3" name="Rectangle 2"/>
          <p:cNvSpPr/>
          <p:nvPr/>
        </p:nvSpPr>
        <p:spPr>
          <a:xfrm>
            <a:off x="7805530" y="2437248"/>
            <a:ext cx="3866322" cy="1477328"/>
          </a:xfrm>
          <a:prstGeom prst="rect">
            <a:avLst/>
          </a:prstGeom>
        </p:spPr>
        <p:txBody>
          <a:bodyPr wrap="square">
            <a:spAutoFit/>
          </a:bodyPr>
          <a:lstStyle/>
          <a:p>
            <a:r>
              <a:rPr lang="en-US" dirty="0">
                <a:solidFill>
                  <a:srgbClr val="5A5A5A"/>
                </a:solidFill>
                <a:latin typeface="Helvetica Neue"/>
              </a:rPr>
              <a:t>For an example of OpenID Connect at work, look at </a:t>
            </a:r>
            <a:r>
              <a:rPr lang="en-US" dirty="0">
                <a:solidFill>
                  <a:srgbClr val="F78C40"/>
                </a:solidFill>
                <a:latin typeface="Helvetica Neue"/>
                <a:hlinkClick r:id="rId5"/>
              </a:rPr>
              <a:t>Google+ Sign-In</a:t>
            </a:r>
            <a:r>
              <a:rPr lang="en-US" dirty="0">
                <a:solidFill>
                  <a:srgbClr val="5A5A5A"/>
                </a:solidFill>
                <a:latin typeface="Helvetica Neue"/>
              </a:rPr>
              <a:t>, Google’s flagship social-identity offering, which is entirely based on OpenID Connect.</a:t>
            </a:r>
            <a:endParaRPr lang="fr-FR" dirty="0"/>
          </a:p>
        </p:txBody>
      </p:sp>
    </p:spTree>
    <p:extLst>
      <p:ext uri="{BB962C8B-B14F-4D97-AF65-F5344CB8AC3E}">
        <p14:creationId xmlns:p14="http://schemas.microsoft.com/office/powerpoint/2010/main" val="21450905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Contacts</a:t>
            </a:r>
          </a:p>
        </p:txBody>
      </p:sp>
      <p:sp>
        <p:nvSpPr>
          <p:cNvPr id="3" name="Espace réservé du contenu 2"/>
          <p:cNvSpPr>
            <a:spLocks noGrp="1"/>
          </p:cNvSpPr>
          <p:nvPr>
            <p:ph idx="1"/>
          </p:nvPr>
        </p:nvSpPr>
        <p:spPr/>
        <p:txBody>
          <a:bodyPr>
            <a:normAutofit/>
          </a:bodyPr>
          <a:lstStyle/>
          <a:p>
            <a:r>
              <a:rPr lang="fr-FR" dirty="0"/>
              <a:t>Si vous avez des questions</a:t>
            </a:r>
          </a:p>
          <a:p>
            <a:pPr lvl="1"/>
            <a:r>
              <a:rPr lang="fr-FR" dirty="0">
                <a:hlinkClick r:id="rId2"/>
              </a:rPr>
              <a:t>guillaume.chervet@gmail.com</a:t>
            </a:r>
            <a:endParaRPr lang="fr-FR" dirty="0"/>
          </a:p>
          <a:p>
            <a:pPr marL="0" indent="0">
              <a:buNone/>
            </a:pPr>
            <a:endParaRPr lang="fr-FR" dirty="0"/>
          </a:p>
          <a:p>
            <a:endParaRPr lang="fr-FR" dirty="0"/>
          </a:p>
          <a:p>
            <a:endParaRPr lang="fr-FR" dirty="0"/>
          </a:p>
          <a:p>
            <a:endParaRPr lang="fr-FR" dirty="0"/>
          </a:p>
          <a:p>
            <a:endParaRPr lang="fr-FR" dirty="0"/>
          </a:p>
        </p:txBody>
      </p:sp>
      <p:sp>
        <p:nvSpPr>
          <p:cNvPr id="4" name="Espace réservé du numéro de diapositive 3"/>
          <p:cNvSpPr>
            <a:spLocks noGrp="1"/>
          </p:cNvSpPr>
          <p:nvPr>
            <p:ph type="sldNum" sz="quarter" idx="12"/>
          </p:nvPr>
        </p:nvSpPr>
        <p:spPr/>
        <p:txBody>
          <a:bodyPr/>
          <a:lstStyle/>
          <a:p>
            <a:fld id="{B79E4878-4BCB-449E-94CF-AE2A0F6BB533}" type="slidenum">
              <a:rPr lang="fr-FR" smtClean="0"/>
              <a:t>56</a:t>
            </a:fld>
            <a:endParaRPr lang="fr-FR"/>
          </a:p>
        </p:txBody>
      </p:sp>
    </p:spTree>
    <p:extLst>
      <p:ext uri="{BB962C8B-B14F-4D97-AF65-F5344CB8AC3E}">
        <p14:creationId xmlns:p14="http://schemas.microsoft.com/office/powerpoint/2010/main" val="3272386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C4291897-C42B-4E31-9221-C0F8B1C701F1}"/>
              </a:ext>
            </a:extLst>
          </p:cNvPr>
          <p:cNvSpPr>
            <a:spLocks noGrp="1"/>
          </p:cNvSpPr>
          <p:nvPr>
            <p:ph idx="1"/>
          </p:nvPr>
        </p:nvSpPr>
        <p:spPr>
          <a:xfrm>
            <a:off x="3033848" y="5609959"/>
            <a:ext cx="5576752" cy="661852"/>
          </a:xfrm>
        </p:spPr>
        <p:txBody>
          <a:bodyPr>
            <a:normAutofit/>
          </a:bodyPr>
          <a:lstStyle/>
          <a:p>
            <a:pPr marL="0" indent="0">
              <a:buNone/>
            </a:pPr>
            <a:r>
              <a:rPr lang="fr-FR" dirty="0">
                <a:solidFill>
                  <a:schemeClr val="accent2">
                    <a:lumMod val="75000"/>
                  </a:schemeClr>
                </a:solidFill>
              </a:rPr>
              <a:t>Mais c’est déconseillé de nos jours !</a:t>
            </a:r>
          </a:p>
        </p:txBody>
      </p:sp>
      <p:sp>
        <p:nvSpPr>
          <p:cNvPr id="4" name="Espace réservé du numéro de diapositive 3">
            <a:extLst>
              <a:ext uri="{FF2B5EF4-FFF2-40B4-BE49-F238E27FC236}">
                <a16:creationId xmlns:a16="http://schemas.microsoft.com/office/drawing/2014/main" id="{F1169CB3-2123-4BB9-84D3-D052EBFA2924}"/>
              </a:ext>
            </a:extLst>
          </p:cNvPr>
          <p:cNvSpPr>
            <a:spLocks noGrp="1"/>
          </p:cNvSpPr>
          <p:nvPr>
            <p:ph type="sldNum" sz="quarter" idx="12"/>
          </p:nvPr>
        </p:nvSpPr>
        <p:spPr/>
        <p:txBody>
          <a:bodyPr/>
          <a:lstStyle/>
          <a:p>
            <a:fld id="{B79E4878-4BCB-449E-94CF-AE2A0F6BB533}" type="slidenum">
              <a:rPr lang="fr-FR" smtClean="0"/>
              <a:t>6</a:t>
            </a:fld>
            <a:endParaRPr lang="fr-FR"/>
          </a:p>
        </p:txBody>
      </p:sp>
      <p:sp>
        <p:nvSpPr>
          <p:cNvPr id="5" name="Rectangle 4">
            <a:extLst>
              <a:ext uri="{FF2B5EF4-FFF2-40B4-BE49-F238E27FC236}">
                <a16:creationId xmlns:a16="http://schemas.microsoft.com/office/drawing/2014/main" id="{DA4158F3-564D-4AEC-8B15-2C4B3E8D993C}"/>
              </a:ext>
            </a:extLst>
          </p:cNvPr>
          <p:cNvSpPr/>
          <p:nvPr/>
        </p:nvSpPr>
        <p:spPr>
          <a:xfrm>
            <a:off x="0" y="6345612"/>
            <a:ext cx="11869782" cy="369332"/>
          </a:xfrm>
          <a:prstGeom prst="rect">
            <a:avLst/>
          </a:prstGeom>
        </p:spPr>
        <p:txBody>
          <a:bodyPr wrap="square">
            <a:spAutoFit/>
          </a:bodyPr>
          <a:lstStyle/>
          <a:p>
            <a:r>
              <a:rPr lang="fr-FR" dirty="0">
                <a:hlinkClick r:id="rId2"/>
              </a:rPr>
              <a:t>https://developers.google.com/web/fundamentals/security/prevent-mixed-content/fixing-mixed-content</a:t>
            </a:r>
            <a:endParaRPr lang="fr-FR" dirty="0"/>
          </a:p>
        </p:txBody>
      </p:sp>
      <p:pic>
        <p:nvPicPr>
          <p:cNvPr id="6" name="Image 5">
            <a:extLst>
              <a:ext uri="{FF2B5EF4-FFF2-40B4-BE49-F238E27FC236}">
                <a16:creationId xmlns:a16="http://schemas.microsoft.com/office/drawing/2014/main" id="{EF4236A8-B93A-4385-B0FF-362046AC0177}"/>
              </a:ext>
            </a:extLst>
          </p:cNvPr>
          <p:cNvPicPr>
            <a:picLocks noChangeAspect="1"/>
          </p:cNvPicPr>
          <p:nvPr/>
        </p:nvPicPr>
        <p:blipFill>
          <a:blip r:embed="rId3"/>
          <a:stretch>
            <a:fillRect/>
          </a:stretch>
        </p:blipFill>
        <p:spPr>
          <a:xfrm>
            <a:off x="2166128" y="1490606"/>
            <a:ext cx="7336155" cy="4045553"/>
          </a:xfrm>
          <a:prstGeom prst="rect">
            <a:avLst/>
          </a:prstGeom>
        </p:spPr>
      </p:pic>
      <p:sp>
        <p:nvSpPr>
          <p:cNvPr id="7" name="Titre 1">
            <a:extLst>
              <a:ext uri="{FF2B5EF4-FFF2-40B4-BE49-F238E27FC236}">
                <a16:creationId xmlns:a16="http://schemas.microsoft.com/office/drawing/2014/main" id="{B0221C1F-3CB4-44D6-8132-CE31B67DC1F1}"/>
              </a:ext>
            </a:extLst>
          </p:cNvPr>
          <p:cNvSpPr>
            <a:spLocks noGrp="1"/>
          </p:cNvSpPr>
          <p:nvPr>
            <p:ph type="title"/>
          </p:nvPr>
        </p:nvSpPr>
        <p:spPr>
          <a:xfrm>
            <a:off x="598509" y="-14900"/>
            <a:ext cx="10471394" cy="1325563"/>
          </a:xfrm>
        </p:spPr>
        <p:txBody>
          <a:bodyPr/>
          <a:lstStyle/>
          <a:p>
            <a:r>
              <a:rPr lang="fr-FR" dirty="0"/>
              <a:t>Vous pouvez mixer HTTP et HTTPS dans une page web</a:t>
            </a:r>
          </a:p>
        </p:txBody>
      </p:sp>
    </p:spTree>
    <p:extLst>
      <p:ext uri="{BB962C8B-B14F-4D97-AF65-F5344CB8AC3E}">
        <p14:creationId xmlns:p14="http://schemas.microsoft.com/office/powerpoint/2010/main" val="25811951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81000" y="1935209"/>
            <a:ext cx="11430000" cy="2790825"/>
          </a:xfrm>
        </p:spPr>
        <p:txBody>
          <a:bodyPr>
            <a:normAutofit/>
          </a:bodyPr>
          <a:lstStyle/>
          <a:p>
            <a:pPr algn="ctr"/>
            <a:r>
              <a:rPr lang="en-US" sz="7200" dirty="0"/>
              <a:t>Cross Domain HTTP </a:t>
            </a:r>
            <a:r>
              <a:rPr lang="en-US" sz="7200" dirty="0" err="1"/>
              <a:t>Resquest</a:t>
            </a:r>
            <a:endParaRPr lang="fr-FR" sz="7200" dirty="0"/>
          </a:p>
        </p:txBody>
      </p:sp>
      <p:sp>
        <p:nvSpPr>
          <p:cNvPr id="3" name="Espace réservé du numéro de diapositive 2"/>
          <p:cNvSpPr>
            <a:spLocks noGrp="1"/>
          </p:cNvSpPr>
          <p:nvPr>
            <p:ph type="sldNum" sz="quarter" idx="12"/>
          </p:nvPr>
        </p:nvSpPr>
        <p:spPr/>
        <p:txBody>
          <a:bodyPr/>
          <a:lstStyle/>
          <a:p>
            <a:fld id="{B79E4878-4BCB-449E-94CF-AE2A0F6BB533}" type="slidenum">
              <a:rPr lang="fr-FR" smtClean="0"/>
              <a:t>7</a:t>
            </a:fld>
            <a:endParaRPr lang="fr-FR"/>
          </a:p>
        </p:txBody>
      </p:sp>
    </p:spTree>
    <p:extLst>
      <p:ext uri="{BB962C8B-B14F-4D97-AF65-F5344CB8AC3E}">
        <p14:creationId xmlns:p14="http://schemas.microsoft.com/office/powerpoint/2010/main" val="382724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533654" y="-88719"/>
            <a:ext cx="10515600" cy="1325563"/>
          </a:xfrm>
        </p:spPr>
        <p:txBody>
          <a:bodyPr/>
          <a:lstStyle/>
          <a:p>
            <a:r>
              <a:rPr lang="fr-FR" dirty="0"/>
              <a:t>Cross Domain: les problématiques</a:t>
            </a:r>
          </a:p>
        </p:txBody>
      </p:sp>
      <p:sp>
        <p:nvSpPr>
          <p:cNvPr id="4" name="Espace réservé du numéro de diapositive 3"/>
          <p:cNvSpPr>
            <a:spLocks noGrp="1"/>
          </p:cNvSpPr>
          <p:nvPr>
            <p:ph type="sldNum" sz="quarter" idx="12"/>
          </p:nvPr>
        </p:nvSpPr>
        <p:spPr>
          <a:xfrm>
            <a:off x="9239256" y="6356350"/>
            <a:ext cx="2743200" cy="365125"/>
          </a:xfrm>
        </p:spPr>
        <p:txBody>
          <a:bodyPr/>
          <a:lstStyle/>
          <a:p>
            <a:fld id="{B79E4878-4BCB-449E-94CF-AE2A0F6BB533}" type="slidenum">
              <a:rPr lang="fr-FR" smtClean="0"/>
              <a:t>8</a:t>
            </a:fld>
            <a:endParaRPr lang="fr-FR"/>
          </a:p>
        </p:txBody>
      </p:sp>
      <p:pic>
        <p:nvPicPr>
          <p:cNvPr id="7" name="Picture 2" descr="Résultat de recherche d'images pour &quot;image ordinateur&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3511" y="2886983"/>
            <a:ext cx="1002507" cy="100250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7414497" y="1405740"/>
            <a:ext cx="1227068" cy="184308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http://www.sebastien-han.fr/images/cloud.png"/>
          <p:cNvPicPr>
            <a:picLocks noChangeAspect="1" noChangeArrowheads="1"/>
          </p:cNvPicPr>
          <p:nvPr/>
        </p:nvPicPr>
        <p:blipFill>
          <a:blip r:embed="rId4">
            <a:alphaModFix amt="32000"/>
            <a:extLst>
              <a:ext uri="{28A0092B-C50C-407E-A947-70E740481C1C}">
                <a14:useLocalDpi xmlns:a14="http://schemas.microsoft.com/office/drawing/2010/main" val="0"/>
              </a:ext>
            </a:extLst>
          </a:blip>
          <a:srcRect/>
          <a:stretch>
            <a:fillRect/>
          </a:stretch>
        </p:blipFill>
        <p:spPr bwMode="auto">
          <a:xfrm>
            <a:off x="5226675" y="2928810"/>
            <a:ext cx="1116694" cy="727424"/>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Connecteur droit 10"/>
          <p:cNvCxnSpPr>
            <a:cxnSpLocks/>
            <a:stCxn id="8" idx="1"/>
            <a:endCxn id="19" idx="3"/>
          </p:cNvCxnSpPr>
          <p:nvPr/>
        </p:nvCxnSpPr>
        <p:spPr>
          <a:xfrm flipH="1">
            <a:off x="2929105" y="2327284"/>
            <a:ext cx="4485392" cy="793785"/>
          </a:xfrm>
          <a:prstGeom prst="line">
            <a:avLst/>
          </a:prstGeom>
          <a:ln w="50800">
            <a:headEnd type="triangle"/>
            <a:tailEnd type="oval"/>
          </a:ln>
        </p:spPr>
        <p:style>
          <a:lnRef idx="1">
            <a:schemeClr val="accent1"/>
          </a:lnRef>
          <a:fillRef idx="0">
            <a:schemeClr val="accent1"/>
          </a:fillRef>
          <a:effectRef idx="0">
            <a:schemeClr val="accent1"/>
          </a:effectRef>
          <a:fontRef idx="minor">
            <a:schemeClr val="tx1"/>
          </a:fontRef>
        </p:style>
      </p:cxnSp>
      <p:sp>
        <p:nvSpPr>
          <p:cNvPr id="14" name="Espace réservé du contenu 2"/>
          <p:cNvSpPr txBox="1">
            <a:spLocks/>
          </p:cNvSpPr>
          <p:nvPr/>
        </p:nvSpPr>
        <p:spPr>
          <a:xfrm>
            <a:off x="505946" y="1611544"/>
            <a:ext cx="3663818" cy="72929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fr-FR" b="1" dirty="0">
                <a:solidFill>
                  <a:srgbClr val="7030A0"/>
                </a:solidFill>
              </a:rPr>
              <a:t>https://www.lannexe-bretignolles.fr</a:t>
            </a:r>
          </a:p>
        </p:txBody>
      </p:sp>
      <p:pic>
        <p:nvPicPr>
          <p:cNvPr id="22"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7414497" y="3658698"/>
            <a:ext cx="1227068" cy="1843088"/>
          </a:xfrm>
          <a:prstGeom prst="rect">
            <a:avLst/>
          </a:prstGeom>
          <a:noFill/>
          <a:extLst>
            <a:ext uri="{909E8E84-426E-40DD-AFC4-6F175D3DCCD1}">
              <a14:hiddenFill xmlns:a14="http://schemas.microsoft.com/office/drawing/2010/main">
                <a:solidFill>
                  <a:srgbClr val="FFFFFF"/>
                </a:solidFill>
              </a14:hiddenFill>
            </a:ext>
          </a:extLst>
        </p:spPr>
      </p:pic>
      <p:cxnSp>
        <p:nvCxnSpPr>
          <p:cNvPr id="36" name="Connecteur droit 35"/>
          <p:cNvCxnSpPr>
            <a:cxnSpLocks/>
            <a:stCxn id="22" idx="1"/>
            <a:endCxn id="19" idx="3"/>
          </p:cNvCxnSpPr>
          <p:nvPr/>
        </p:nvCxnSpPr>
        <p:spPr>
          <a:xfrm flipH="1" flipV="1">
            <a:off x="2929105" y="3121069"/>
            <a:ext cx="4485392" cy="1459173"/>
          </a:xfrm>
          <a:prstGeom prst="line">
            <a:avLst/>
          </a:prstGeom>
          <a:ln w="50800">
            <a:headEnd type="triangle"/>
            <a:tailEnd type="oval"/>
          </a:ln>
        </p:spPr>
        <p:style>
          <a:lnRef idx="1">
            <a:schemeClr val="accent1"/>
          </a:lnRef>
          <a:fillRef idx="0">
            <a:schemeClr val="accent1"/>
          </a:fillRef>
          <a:effectRef idx="0">
            <a:schemeClr val="accent1"/>
          </a:effectRef>
          <a:fontRef idx="minor">
            <a:schemeClr val="tx1"/>
          </a:fontRef>
        </p:style>
      </p:cxnSp>
      <p:pic>
        <p:nvPicPr>
          <p:cNvPr id="19" name="Image 18"/>
          <p:cNvPicPr>
            <a:picLocks noChangeAspect="1"/>
          </p:cNvPicPr>
          <p:nvPr/>
        </p:nvPicPr>
        <p:blipFill>
          <a:blip r:embed="rId5"/>
          <a:stretch>
            <a:fillRect/>
          </a:stretch>
        </p:blipFill>
        <p:spPr>
          <a:xfrm>
            <a:off x="1510000" y="2451905"/>
            <a:ext cx="1419105" cy="1338328"/>
          </a:xfrm>
          <a:prstGeom prst="rect">
            <a:avLst/>
          </a:prstGeom>
        </p:spPr>
      </p:pic>
      <p:sp>
        <p:nvSpPr>
          <p:cNvPr id="34" name="Espace réservé du contenu 2"/>
          <p:cNvSpPr txBox="1">
            <a:spLocks/>
          </p:cNvSpPr>
          <p:nvPr/>
        </p:nvSpPr>
        <p:spPr>
          <a:xfrm>
            <a:off x="8419175" y="1831603"/>
            <a:ext cx="3772826" cy="769425"/>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fr-FR" b="1" dirty="0">
                <a:solidFill>
                  <a:srgbClr val="7030A0"/>
                </a:solidFill>
              </a:rPr>
              <a:t>https://www.lannexe-bretignolles.fr</a:t>
            </a:r>
          </a:p>
        </p:txBody>
      </p:sp>
      <p:sp>
        <p:nvSpPr>
          <p:cNvPr id="37" name="Espace réservé du contenu 2"/>
          <p:cNvSpPr txBox="1">
            <a:spLocks/>
          </p:cNvSpPr>
          <p:nvPr/>
        </p:nvSpPr>
        <p:spPr>
          <a:xfrm>
            <a:off x="8179754" y="4331004"/>
            <a:ext cx="4223958" cy="7060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fr-FR" b="1" dirty="0">
                <a:solidFill>
                  <a:schemeClr val="accent6">
                    <a:lumMod val="75000"/>
                  </a:schemeClr>
                </a:solidFill>
              </a:rPr>
              <a:t>https://api.bworld.fr</a:t>
            </a:r>
          </a:p>
        </p:txBody>
      </p:sp>
      <p:grpSp>
        <p:nvGrpSpPr>
          <p:cNvPr id="32" name="Groupe 31"/>
          <p:cNvGrpSpPr/>
          <p:nvPr/>
        </p:nvGrpSpPr>
        <p:grpSpPr>
          <a:xfrm>
            <a:off x="2929105" y="2447898"/>
            <a:ext cx="1607215" cy="589355"/>
            <a:chOff x="4459325" y="2538725"/>
            <a:chExt cx="1607215" cy="589355"/>
          </a:xfrm>
        </p:grpSpPr>
        <p:sp>
          <p:nvSpPr>
            <p:cNvPr id="38" name="Espace réservé du contenu 2"/>
            <p:cNvSpPr txBox="1">
              <a:spLocks/>
            </p:cNvSpPr>
            <p:nvPr/>
          </p:nvSpPr>
          <p:spPr>
            <a:xfrm>
              <a:off x="4459325" y="2623914"/>
              <a:ext cx="1607215" cy="504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sz="2000" b="1" dirty="0">
                  <a:solidFill>
                    <a:schemeClr val="accent5">
                      <a:lumMod val="75000"/>
                    </a:schemeClr>
                  </a:solidFill>
                </a:rPr>
                <a:t>https</a:t>
              </a:r>
              <a:endParaRPr lang="fr-FR" sz="1800" b="1" dirty="0">
                <a:solidFill>
                  <a:schemeClr val="accent5">
                    <a:lumMod val="75000"/>
                  </a:schemeClr>
                </a:solidFill>
              </a:endParaRPr>
            </a:p>
          </p:txBody>
        </p:sp>
        <p:pic>
          <p:nvPicPr>
            <p:cNvPr id="39" name="Image 38"/>
            <p:cNvPicPr>
              <a:picLocks noChangeAspect="1"/>
            </p:cNvPicPr>
            <p:nvPr/>
          </p:nvPicPr>
          <p:blipFill rotWithShape="1">
            <a:blip r:embed="rId6"/>
            <a:srcRect l="29070" t="12200" r="67387" b="82537"/>
            <a:stretch/>
          </p:blipFill>
          <p:spPr>
            <a:xfrm>
              <a:off x="4607357" y="2538725"/>
              <a:ext cx="371033" cy="493719"/>
            </a:xfrm>
            <a:prstGeom prst="rect">
              <a:avLst/>
            </a:prstGeom>
          </p:spPr>
        </p:pic>
      </p:grpSp>
      <p:pic>
        <p:nvPicPr>
          <p:cNvPr id="1030" name="Picture 6" descr="Image associé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71801" y="1865249"/>
            <a:ext cx="613221" cy="586872"/>
          </a:xfrm>
          <a:prstGeom prst="rect">
            <a:avLst/>
          </a:prstGeom>
          <a:noFill/>
          <a:extLst>
            <a:ext uri="{909E8E84-426E-40DD-AFC4-6F175D3DCCD1}">
              <a14:hiddenFill xmlns:a14="http://schemas.microsoft.com/office/drawing/2010/main">
                <a:solidFill>
                  <a:srgbClr val="FFFFFF"/>
                </a:solidFill>
              </a14:hiddenFill>
            </a:ext>
          </a:extLst>
        </p:spPr>
      </p:pic>
      <p:sp>
        <p:nvSpPr>
          <p:cNvPr id="41" name="Espace réservé du contenu 2"/>
          <p:cNvSpPr txBox="1">
            <a:spLocks/>
          </p:cNvSpPr>
          <p:nvPr/>
        </p:nvSpPr>
        <p:spPr>
          <a:xfrm>
            <a:off x="3707691" y="5097844"/>
            <a:ext cx="3433695" cy="1749039"/>
          </a:xfrm>
          <a:prstGeom prst="rect">
            <a:avLst/>
          </a:prstGeom>
          <a:solidFill>
            <a:schemeClr val="accent2">
              <a:lumMod val="7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000" b="1" dirty="0">
                <a:solidFill>
                  <a:schemeClr val="bg1"/>
                </a:solidFill>
              </a:rPr>
              <a:t>GET sur Image ou vidéo ?</a:t>
            </a:r>
          </a:p>
          <a:p>
            <a:r>
              <a:rPr lang="fr-FR" sz="2000" b="1" dirty="0">
                <a:solidFill>
                  <a:schemeClr val="bg1"/>
                </a:solidFill>
              </a:rPr>
              <a:t>POST non ajax depuis un formulaire ?</a:t>
            </a:r>
          </a:p>
          <a:p>
            <a:r>
              <a:rPr lang="fr-FR" sz="2000" b="1" dirty="0">
                <a:solidFill>
                  <a:schemeClr val="bg1"/>
                </a:solidFill>
              </a:rPr>
              <a:t>Requête de type ajax depuis le code javascript ?</a:t>
            </a:r>
          </a:p>
          <a:p>
            <a:endParaRPr lang="fr-FR" sz="2000" b="1" dirty="0">
              <a:solidFill>
                <a:schemeClr val="bg1"/>
              </a:solidFill>
            </a:endParaRPr>
          </a:p>
        </p:txBody>
      </p:sp>
      <p:sp>
        <p:nvSpPr>
          <p:cNvPr id="43" name="Espace réservé du contenu 2"/>
          <p:cNvSpPr txBox="1">
            <a:spLocks/>
          </p:cNvSpPr>
          <p:nvPr/>
        </p:nvSpPr>
        <p:spPr>
          <a:xfrm>
            <a:off x="4593222" y="3946977"/>
            <a:ext cx="1607215" cy="9217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sz="6000" b="1" dirty="0">
                <a:solidFill>
                  <a:schemeClr val="accent2">
                    <a:lumMod val="75000"/>
                  </a:schemeClr>
                </a:solidFill>
              </a:rPr>
              <a:t>?</a:t>
            </a:r>
            <a:endParaRPr lang="fr-FR" sz="3200" b="1" dirty="0">
              <a:solidFill>
                <a:schemeClr val="accent2">
                  <a:lumMod val="75000"/>
                </a:schemeClr>
              </a:solidFill>
            </a:endParaRPr>
          </a:p>
        </p:txBody>
      </p:sp>
      <p:grpSp>
        <p:nvGrpSpPr>
          <p:cNvPr id="44" name="Groupe 43"/>
          <p:cNvGrpSpPr/>
          <p:nvPr/>
        </p:nvGrpSpPr>
        <p:grpSpPr>
          <a:xfrm>
            <a:off x="2929105" y="3453258"/>
            <a:ext cx="1607215" cy="589355"/>
            <a:chOff x="4459325" y="2538725"/>
            <a:chExt cx="1607215" cy="589355"/>
          </a:xfrm>
        </p:grpSpPr>
        <p:sp>
          <p:nvSpPr>
            <p:cNvPr id="45" name="Espace réservé du contenu 2"/>
            <p:cNvSpPr txBox="1">
              <a:spLocks/>
            </p:cNvSpPr>
            <p:nvPr/>
          </p:nvSpPr>
          <p:spPr>
            <a:xfrm>
              <a:off x="4459325" y="2623914"/>
              <a:ext cx="1607215" cy="5041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sz="2000" b="1" dirty="0">
                  <a:solidFill>
                    <a:schemeClr val="accent5">
                      <a:lumMod val="75000"/>
                    </a:schemeClr>
                  </a:solidFill>
                </a:rPr>
                <a:t>https</a:t>
              </a:r>
              <a:endParaRPr lang="fr-FR" sz="1800" b="1" dirty="0">
                <a:solidFill>
                  <a:schemeClr val="accent5">
                    <a:lumMod val="75000"/>
                  </a:schemeClr>
                </a:solidFill>
              </a:endParaRPr>
            </a:p>
          </p:txBody>
        </p:sp>
        <p:pic>
          <p:nvPicPr>
            <p:cNvPr id="46" name="Image 45"/>
            <p:cNvPicPr>
              <a:picLocks noChangeAspect="1"/>
            </p:cNvPicPr>
            <p:nvPr/>
          </p:nvPicPr>
          <p:blipFill rotWithShape="1">
            <a:blip r:embed="rId6"/>
            <a:srcRect l="29070" t="12200" r="67387" b="82537"/>
            <a:stretch/>
          </p:blipFill>
          <p:spPr>
            <a:xfrm>
              <a:off x="4607357" y="2538725"/>
              <a:ext cx="371033" cy="493719"/>
            </a:xfrm>
            <a:prstGeom prst="rect">
              <a:avLst/>
            </a:prstGeom>
          </p:spPr>
        </p:pic>
      </p:grpSp>
    </p:spTree>
    <p:extLst>
      <p:ext uri="{BB962C8B-B14F-4D97-AF65-F5344CB8AC3E}">
        <p14:creationId xmlns:p14="http://schemas.microsoft.com/office/powerpoint/2010/main" val="1688350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73833" y="-146155"/>
            <a:ext cx="10515600" cy="1325563"/>
          </a:xfrm>
        </p:spPr>
        <p:txBody>
          <a:bodyPr/>
          <a:lstStyle/>
          <a:p>
            <a:r>
              <a:rPr lang="fr-FR" dirty="0"/>
              <a:t>Cross Domain : les problématiques</a:t>
            </a:r>
          </a:p>
        </p:txBody>
      </p:sp>
      <p:sp>
        <p:nvSpPr>
          <p:cNvPr id="3" name="Espace réservé du contenu 2"/>
          <p:cNvSpPr>
            <a:spLocks noGrp="1"/>
          </p:cNvSpPr>
          <p:nvPr>
            <p:ph idx="1"/>
          </p:nvPr>
        </p:nvSpPr>
        <p:spPr>
          <a:xfrm>
            <a:off x="5329038" y="5616670"/>
            <a:ext cx="6182427" cy="903034"/>
          </a:xfrm>
          <a:solidFill>
            <a:schemeClr val="accent2">
              <a:lumMod val="75000"/>
            </a:schemeClr>
          </a:solidFill>
        </p:spPr>
        <p:txBody>
          <a:bodyPr>
            <a:normAutofit/>
          </a:bodyPr>
          <a:lstStyle/>
          <a:p>
            <a:pPr marL="0" indent="0">
              <a:buNone/>
            </a:pPr>
            <a:r>
              <a:rPr lang="fr-FR" dirty="0">
                <a:solidFill>
                  <a:schemeClr val="bg1"/>
                </a:solidFill>
              </a:rPr>
              <a:t>Ce sont des problématiques de sécurité liées </a:t>
            </a:r>
            <a:r>
              <a:rPr lang="fr-FR" b="1" dirty="0">
                <a:solidFill>
                  <a:schemeClr val="bg1"/>
                </a:solidFill>
              </a:rPr>
              <a:t>aux clients web </a:t>
            </a:r>
            <a:r>
              <a:rPr lang="fr-FR" dirty="0">
                <a:solidFill>
                  <a:schemeClr val="bg1"/>
                </a:solidFill>
              </a:rPr>
              <a:t>et non aux serveurs</a:t>
            </a:r>
          </a:p>
        </p:txBody>
      </p:sp>
      <p:sp>
        <p:nvSpPr>
          <p:cNvPr id="4" name="Espace réservé du numéro de diapositive 3"/>
          <p:cNvSpPr>
            <a:spLocks noGrp="1"/>
          </p:cNvSpPr>
          <p:nvPr>
            <p:ph type="sldNum" sz="quarter" idx="12"/>
          </p:nvPr>
        </p:nvSpPr>
        <p:spPr/>
        <p:txBody>
          <a:bodyPr/>
          <a:lstStyle/>
          <a:p>
            <a:fld id="{B79E4878-4BCB-449E-94CF-AE2A0F6BB533}" type="slidenum">
              <a:rPr lang="fr-FR" smtClean="0"/>
              <a:t>9</a:t>
            </a:fld>
            <a:endParaRPr lang="fr-FR"/>
          </a:p>
        </p:txBody>
      </p:sp>
      <p:pic>
        <p:nvPicPr>
          <p:cNvPr id="7170" name="Picture 2" descr="Résultat de recherche d'images pour &quot;node.js image&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877" y="4394810"/>
            <a:ext cx="1419105" cy="70955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673833" y="4199544"/>
            <a:ext cx="789746" cy="118621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Résultat de recherche d'images pour &quot;image ordinateur&quo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7452" y="2031128"/>
            <a:ext cx="1002507" cy="1002507"/>
          </a:xfrm>
          <a:prstGeom prst="rect">
            <a:avLst/>
          </a:prstGeom>
          <a:noFill/>
          <a:extLst>
            <a:ext uri="{909E8E84-426E-40DD-AFC4-6F175D3DCCD1}">
              <a14:hiddenFill xmlns:a14="http://schemas.microsoft.com/office/drawing/2010/main">
                <a:solidFill>
                  <a:srgbClr val="FFFFFF"/>
                </a:solidFill>
              </a14:hiddenFill>
            </a:ext>
          </a:extLst>
        </p:spPr>
      </p:pic>
      <p:sp>
        <p:nvSpPr>
          <p:cNvPr id="11" name="Espace réservé du contenu 2"/>
          <p:cNvSpPr txBox="1">
            <a:spLocks/>
          </p:cNvSpPr>
          <p:nvPr/>
        </p:nvSpPr>
        <p:spPr>
          <a:xfrm>
            <a:off x="145705" y="3170813"/>
            <a:ext cx="4200525" cy="5910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Client web</a:t>
            </a:r>
          </a:p>
        </p:txBody>
      </p:sp>
      <p:pic>
        <p:nvPicPr>
          <p:cNvPr id="12" name="Image 11"/>
          <p:cNvPicPr>
            <a:picLocks noChangeAspect="1"/>
          </p:cNvPicPr>
          <p:nvPr/>
        </p:nvPicPr>
        <p:blipFill>
          <a:blip r:embed="rId5"/>
          <a:stretch>
            <a:fillRect/>
          </a:stretch>
        </p:blipFill>
        <p:spPr>
          <a:xfrm>
            <a:off x="1580322" y="1653430"/>
            <a:ext cx="1419105" cy="1338328"/>
          </a:xfrm>
          <a:prstGeom prst="rect">
            <a:avLst/>
          </a:prstGeom>
        </p:spPr>
      </p:pic>
      <p:sp>
        <p:nvSpPr>
          <p:cNvPr id="13" name="Espace réservé du contenu 2"/>
          <p:cNvSpPr txBox="1">
            <a:spLocks/>
          </p:cNvSpPr>
          <p:nvPr/>
        </p:nvSpPr>
        <p:spPr>
          <a:xfrm>
            <a:off x="189611" y="5427640"/>
            <a:ext cx="4200525" cy="5910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b="1" dirty="0"/>
              <a:t>Serveur node.js</a:t>
            </a:r>
          </a:p>
        </p:txBody>
      </p:sp>
      <p:pic>
        <p:nvPicPr>
          <p:cNvPr id="14" name="Picture 4" descr="Résultat de recherche d'images pour &quot;image serveur&quot;"/>
          <p:cNvPicPr>
            <a:picLocks noChangeAspect="1" noChangeArrowheads="1"/>
          </p:cNvPicPr>
          <p:nvPr/>
        </p:nvPicPr>
        <p:blipFill rotWithShape="1">
          <a:blip r:embed="rId3">
            <a:extLst>
              <a:ext uri="{28A0092B-C50C-407E-A947-70E740481C1C}">
                <a14:useLocalDpi xmlns:a14="http://schemas.microsoft.com/office/drawing/2010/main" val="0"/>
              </a:ext>
            </a:extLst>
          </a:blip>
          <a:srcRect l="19856" r="13567"/>
          <a:stretch/>
        </p:blipFill>
        <p:spPr bwMode="auto">
          <a:xfrm>
            <a:off x="7498967" y="2540023"/>
            <a:ext cx="1227068" cy="1843088"/>
          </a:xfrm>
          <a:prstGeom prst="rect">
            <a:avLst/>
          </a:prstGeom>
          <a:noFill/>
          <a:extLst>
            <a:ext uri="{909E8E84-426E-40DD-AFC4-6F175D3DCCD1}">
              <a14:hiddenFill xmlns:a14="http://schemas.microsoft.com/office/drawing/2010/main">
                <a:solidFill>
                  <a:srgbClr val="FFFFFF"/>
                </a:solidFill>
              </a14:hiddenFill>
            </a:ext>
          </a:extLst>
        </p:spPr>
      </p:pic>
      <p:sp>
        <p:nvSpPr>
          <p:cNvPr id="15" name="Espace réservé du contenu 2"/>
          <p:cNvSpPr txBox="1">
            <a:spLocks/>
          </p:cNvSpPr>
          <p:nvPr/>
        </p:nvSpPr>
        <p:spPr>
          <a:xfrm>
            <a:off x="8249265" y="3170813"/>
            <a:ext cx="4223958" cy="5691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fr-FR" b="1" dirty="0">
                <a:solidFill>
                  <a:schemeClr val="accent5">
                    <a:lumMod val="50000"/>
                  </a:schemeClr>
                </a:solidFill>
              </a:rPr>
              <a:t>https://api.bworld.fr</a:t>
            </a:r>
          </a:p>
        </p:txBody>
      </p:sp>
      <p:sp>
        <p:nvSpPr>
          <p:cNvPr id="16" name="Espace réservé du contenu 2"/>
          <p:cNvSpPr txBox="1">
            <a:spLocks/>
          </p:cNvSpPr>
          <p:nvPr/>
        </p:nvSpPr>
        <p:spPr>
          <a:xfrm>
            <a:off x="145705" y="1215759"/>
            <a:ext cx="4457023" cy="532430"/>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fr-FR" b="1" dirty="0">
                <a:solidFill>
                  <a:schemeClr val="accent5">
                    <a:lumMod val="50000"/>
                  </a:schemeClr>
                </a:solidFill>
              </a:rPr>
              <a:t>https://www.lannexe-bretignolles.fr</a:t>
            </a:r>
          </a:p>
        </p:txBody>
      </p:sp>
      <p:cxnSp>
        <p:nvCxnSpPr>
          <p:cNvPr id="17" name="Connecteur droit 16"/>
          <p:cNvCxnSpPr>
            <a:cxnSpLocks/>
            <a:stCxn id="14" idx="1"/>
            <a:endCxn id="12" idx="3"/>
          </p:cNvCxnSpPr>
          <p:nvPr/>
        </p:nvCxnSpPr>
        <p:spPr>
          <a:xfrm flipH="1" flipV="1">
            <a:off x="2999427" y="2322594"/>
            <a:ext cx="4499540" cy="1138973"/>
          </a:xfrm>
          <a:prstGeom prst="line">
            <a:avLst/>
          </a:prstGeom>
          <a:ln w="50800">
            <a:headEnd type="triangle"/>
            <a:tailEnd type="oval"/>
          </a:ln>
        </p:spPr>
        <p:style>
          <a:lnRef idx="1">
            <a:schemeClr val="accent1"/>
          </a:lnRef>
          <a:fillRef idx="0">
            <a:schemeClr val="accent1"/>
          </a:fillRef>
          <a:effectRef idx="0">
            <a:schemeClr val="accent1"/>
          </a:effectRef>
          <a:fontRef idx="minor">
            <a:schemeClr val="tx1"/>
          </a:fontRef>
        </p:style>
      </p:cxnSp>
      <p:sp>
        <p:nvSpPr>
          <p:cNvPr id="20" name="Espace réservé du contenu 2"/>
          <p:cNvSpPr txBox="1">
            <a:spLocks/>
          </p:cNvSpPr>
          <p:nvPr/>
        </p:nvSpPr>
        <p:spPr>
          <a:xfrm>
            <a:off x="4373411" y="1909101"/>
            <a:ext cx="1607215" cy="9217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fr-FR" sz="6000" b="1" dirty="0">
                <a:solidFill>
                  <a:schemeClr val="accent2">
                    <a:lumMod val="75000"/>
                  </a:schemeClr>
                </a:solidFill>
              </a:rPr>
              <a:t>?</a:t>
            </a:r>
            <a:endParaRPr lang="fr-FR" sz="3200" b="1" dirty="0">
              <a:solidFill>
                <a:schemeClr val="accent2">
                  <a:lumMod val="75000"/>
                </a:schemeClr>
              </a:solidFill>
            </a:endParaRPr>
          </a:p>
        </p:txBody>
      </p:sp>
      <p:cxnSp>
        <p:nvCxnSpPr>
          <p:cNvPr id="21" name="Connecteur droit 20"/>
          <p:cNvCxnSpPr>
            <a:cxnSpLocks/>
            <a:stCxn id="14" idx="1"/>
            <a:endCxn id="7170" idx="3"/>
          </p:cNvCxnSpPr>
          <p:nvPr/>
        </p:nvCxnSpPr>
        <p:spPr>
          <a:xfrm flipH="1">
            <a:off x="3007982" y="3461567"/>
            <a:ext cx="4490985" cy="1288020"/>
          </a:xfrm>
          <a:prstGeom prst="line">
            <a:avLst/>
          </a:prstGeom>
          <a:ln w="50800">
            <a:headEnd type="triangle"/>
            <a:tailEnd type="oval"/>
          </a:ln>
        </p:spPr>
        <p:style>
          <a:lnRef idx="1">
            <a:schemeClr val="accent1"/>
          </a:lnRef>
          <a:fillRef idx="0">
            <a:schemeClr val="accent1"/>
          </a:fillRef>
          <a:effectRef idx="0">
            <a:schemeClr val="accent1"/>
          </a:effectRef>
          <a:fontRef idx="minor">
            <a:schemeClr val="tx1"/>
          </a:fontRef>
        </p:style>
      </p:cxnSp>
      <p:pic>
        <p:nvPicPr>
          <p:cNvPr id="29" name="Picture 6" descr="Image associé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94677" y="4247647"/>
            <a:ext cx="613221" cy="58687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http://www.sebastien-han.fr/images/cloud.png">
            <a:extLst>
              <a:ext uri="{FF2B5EF4-FFF2-40B4-BE49-F238E27FC236}">
                <a16:creationId xmlns:a16="http://schemas.microsoft.com/office/drawing/2014/main" id="{731F9FAD-124D-46E3-8E4A-E4A787BE07B0}"/>
              </a:ext>
            </a:extLst>
          </p:cNvPr>
          <p:cNvPicPr>
            <a:picLocks noChangeAspect="1" noChangeArrowheads="1"/>
          </p:cNvPicPr>
          <p:nvPr/>
        </p:nvPicPr>
        <p:blipFill>
          <a:blip r:embed="rId7">
            <a:alphaModFix amt="32000"/>
            <a:extLst>
              <a:ext uri="{28A0092B-C50C-407E-A947-70E740481C1C}">
                <a14:useLocalDpi xmlns:a14="http://schemas.microsoft.com/office/drawing/2010/main" val="0"/>
              </a:ext>
            </a:extLst>
          </a:blip>
          <a:srcRect/>
          <a:stretch>
            <a:fillRect/>
          </a:stretch>
        </p:blipFill>
        <p:spPr bwMode="auto">
          <a:xfrm>
            <a:off x="4423495" y="3104443"/>
            <a:ext cx="1116694" cy="727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2153910"/>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3606</Words>
  <Application>Microsoft Office PowerPoint</Application>
  <PresentationFormat>Grand écran</PresentationFormat>
  <Paragraphs>488</Paragraphs>
  <Slides>56</Slides>
  <Notes>4</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56</vt:i4>
      </vt:variant>
    </vt:vector>
  </HeadingPairs>
  <TitlesOfParts>
    <vt:vector size="64" baseType="lpstr">
      <vt:lpstr>Arial</vt:lpstr>
      <vt:lpstr>Calibri</vt:lpstr>
      <vt:lpstr>Calibri Light</vt:lpstr>
      <vt:lpstr>Consolas</vt:lpstr>
      <vt:lpstr>Helvetica Neue</vt:lpstr>
      <vt:lpstr>inherit</vt:lpstr>
      <vt:lpstr>Tw Cen MT</vt:lpstr>
      <vt:lpstr>Thème Office</vt:lpstr>
      <vt:lpstr>Web Service</vt:lpstr>
      <vt:lpstr>Comment sécuriser une API REST ?</vt:lpstr>
      <vt:lpstr>Sommaire</vt:lpstr>
      <vt:lpstr>HTTP HTTPS</vt:lpstr>
      <vt:lpstr>Vous pouvez mixer HTTP et HTTPS dans une page web</vt:lpstr>
      <vt:lpstr>Vous pouvez mixer HTTP et HTTPS dans une page web</vt:lpstr>
      <vt:lpstr>Cross Domain HTTP Resquest</vt:lpstr>
      <vt:lpstr>Cross Domain: les problématiques</vt:lpstr>
      <vt:lpstr>Cross Domain : les problématiques</vt:lpstr>
      <vt:lpstr>Cross Domain, type de requêtes AJAX</vt:lpstr>
      <vt:lpstr>CORS  Cross-origin resource sharing </vt:lpstr>
      <vt:lpstr>CORS : Compatibilité des navigateurs</vt:lpstr>
      <vt:lpstr>Principe de CORS imagé</vt:lpstr>
      <vt:lpstr>Présentation PowerPoint</vt:lpstr>
      <vt:lpstr>Cross Domain et le CORS</vt:lpstr>
      <vt:lpstr>Présentation PowerPoint</vt:lpstr>
      <vt:lpstr>Présentation PowerPoint</vt:lpstr>
      <vt:lpstr>La requête OPTIONS est-elle toujours réalisée ?</vt:lpstr>
      <vt:lpstr>Request without preflighted requests</vt:lpstr>
      <vt:lpstr>Requests do not send or set any cookies and do not send any credentials by default.</vt:lpstr>
      <vt:lpstr>Présentation PowerPoint</vt:lpstr>
      <vt:lpstr>Request with preflighted requests can be cached</vt:lpstr>
      <vt:lpstr>JWT JSON Web Token</vt:lpstr>
      <vt:lpstr>Présentation PowerPoint</vt:lpstr>
      <vt:lpstr>What is JSON Web Token?</vt:lpstr>
      <vt:lpstr>How do JSON Web Tokens are used?</vt:lpstr>
      <vt:lpstr>How do JSON Web Tokens are used?</vt:lpstr>
      <vt:lpstr>Présentation PowerPoint</vt:lpstr>
      <vt:lpstr>When should you use JSON Web Tokens?</vt:lpstr>
      <vt:lpstr>What is the JSON Web Token structure?</vt:lpstr>
      <vt:lpstr>What is the JSON Web Token structure?</vt:lpstr>
      <vt:lpstr>What is the JSON Web Token structure?</vt:lpstr>
      <vt:lpstr>Authentification OAUTH 2.0</vt:lpstr>
      <vt:lpstr>Authentification, introduction</vt:lpstr>
      <vt:lpstr>Authentification, introduction</vt:lpstr>
      <vt:lpstr>OAUTH</vt:lpstr>
      <vt:lpstr>Authentification, pourquoi OAUTH ?</vt:lpstr>
      <vt:lpstr>Authentification, pourquoi OAUTH ?</vt:lpstr>
      <vt:lpstr>Authentification, pourquoi OAUTH ?</vt:lpstr>
      <vt:lpstr>Authentification : OAUTH2</vt:lpstr>
      <vt:lpstr>OAUTH2, les rôles</vt:lpstr>
      <vt:lpstr>OAUTH2, les tokens</vt:lpstr>
      <vt:lpstr>OAUTH2, mise à jour de l’ « access tokens »</vt:lpstr>
      <vt:lpstr>OAUTH2, Scope et HTTPS</vt:lpstr>
      <vt:lpstr>OAUTH2, Les types d’autorisation</vt:lpstr>
      <vt:lpstr>OAUTH2, Les types d’autorisation</vt:lpstr>
      <vt:lpstr>OAUTH2, Authorization Code Grant (le plus sécurisé)</vt:lpstr>
      <vt:lpstr>OAUTH2, Authorization Code Grant (le plus sécurisé)</vt:lpstr>
      <vt:lpstr>OAUTH2, Implicit Grant (pour les clients type js)</vt:lpstr>
      <vt:lpstr>OAUTH2, Implicit Grant (pour les clients type js)</vt:lpstr>
      <vt:lpstr>OAUTH2, Resource Owner Password Credentials Grant (via mot de passe)</vt:lpstr>
      <vt:lpstr>OAUTH2, Resource Owner Password Credentials Grant (via mot de passe)</vt:lpstr>
      <vt:lpstr>OAUTH2, Client Credentials Grant (serveur à serveur)</vt:lpstr>
      <vt:lpstr>OAUTH2, Client Credentials Grant (serveur à serveur)</vt:lpstr>
      <vt:lpstr>Open ID Connect</vt:lpstr>
      <vt:lpstr>Contacts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Service</dc:title>
  <dc:creator>CHERVET Guillaume</dc:creator>
  <cp:lastModifiedBy>CHERVET Guillaume</cp:lastModifiedBy>
  <cp:revision>5</cp:revision>
  <dcterms:created xsi:type="dcterms:W3CDTF">2020-03-20T16:34:19Z</dcterms:created>
  <dcterms:modified xsi:type="dcterms:W3CDTF">2020-03-20T16:38:19Z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bfbbd0f-0666-461a-9212-afe773a25324_Enabled">
    <vt:lpwstr>True</vt:lpwstr>
  </property>
  <property fmtid="{D5CDD505-2E9C-101B-9397-08002B2CF9AE}" pid="3" name="MSIP_Label_bbfbbd0f-0666-461a-9212-afe773a25324_SiteId">
    <vt:lpwstr>396b38cc-aa65-492b-bb0e-3d94ed25a97b</vt:lpwstr>
  </property>
  <property fmtid="{D5CDD505-2E9C-101B-9397-08002B2CF9AE}" pid="4" name="MSIP_Label_bbfbbd0f-0666-461a-9212-afe773a25324_Owner">
    <vt:lpwstr>guillaume.chervet@axa.fr</vt:lpwstr>
  </property>
  <property fmtid="{D5CDD505-2E9C-101B-9397-08002B2CF9AE}" pid="5" name="MSIP_Label_bbfbbd0f-0666-461a-9212-afe773a25324_SetDate">
    <vt:lpwstr>2020-03-20T16:34:38.0052792Z</vt:lpwstr>
  </property>
  <property fmtid="{D5CDD505-2E9C-101B-9397-08002B2CF9AE}" pid="6" name="MSIP_Label_bbfbbd0f-0666-461a-9212-afe773a25324_Name">
    <vt:lpwstr>AXA FR Confidential</vt:lpwstr>
  </property>
  <property fmtid="{D5CDD505-2E9C-101B-9397-08002B2CF9AE}" pid="7" name="MSIP_Label_bbfbbd0f-0666-461a-9212-afe773a25324_Application">
    <vt:lpwstr>Microsoft Azure Information Protection</vt:lpwstr>
  </property>
  <property fmtid="{D5CDD505-2E9C-101B-9397-08002B2CF9AE}" pid="8" name="MSIP_Label_bbfbbd0f-0666-461a-9212-afe773a25324_ActionId">
    <vt:lpwstr>1c947fea-9941-4657-89e8-484c6ba9fe30</vt:lpwstr>
  </property>
  <property fmtid="{D5CDD505-2E9C-101B-9397-08002B2CF9AE}" pid="9" name="MSIP_Label_bbfbbd0f-0666-461a-9212-afe773a25324_Extended_MSFT_Method">
    <vt:lpwstr>Automatic</vt:lpwstr>
  </property>
  <property fmtid="{D5CDD505-2E9C-101B-9397-08002B2CF9AE}" pid="10" name="Sensitivity">
    <vt:lpwstr>AXA FR Confidential</vt:lpwstr>
  </property>
</Properties>
</file>